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9"/>
  </p:notesMasterIdLst>
  <p:handoutMasterIdLst>
    <p:handoutMasterId r:id="rId10"/>
  </p:handoutMasterIdLst>
  <p:sldIdLst>
    <p:sldId id="256" r:id="rId2"/>
    <p:sldId id="257" r:id="rId3"/>
    <p:sldId id="258" r:id="rId4"/>
    <p:sldId id="259" r:id="rId5"/>
    <p:sldId id="260" r:id="rId6"/>
    <p:sldId id="261" r:id="rId7"/>
    <p:sldId id="262" r:id="rId8"/>
  </p:sldIdLst>
  <p:sldSz cx="12192000" cy="6858000"/>
  <p:notesSz cx="7053263" cy="9309100"/>
  <p:embeddedFontLst>
    <p:embeddedFont>
      <p:font typeface="Calibri Light" panose="020F0302020204030204" pitchFamily="34" charset="0"/>
      <p:regular r:id="rId11"/>
      <p:italic r:id="rId12"/>
    </p:embeddedFont>
    <p:embeddedFont>
      <p:font typeface="Calibri" panose="020F0502020204030204" pitchFamily="34" charset="0"/>
      <p:regular r:id="rId13"/>
      <p:bold r:id="rId14"/>
      <p:italic r:id="rId15"/>
      <p:boldItalic r:id="rId16"/>
    </p:embeddedFont>
    <p:embeddedFont>
      <p:font typeface="Footlight MT Light" panose="0204060206030A020304" pitchFamily="18"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E5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44015" autoAdjust="0"/>
  </p:normalViewPr>
  <p:slideViewPr>
    <p:cSldViewPr snapToGrid="0">
      <p:cViewPr varScale="1">
        <p:scale>
          <a:sx n="29" d="100"/>
          <a:sy n="29" d="100"/>
        </p:scale>
        <p:origin x="1042" y="48"/>
      </p:cViewPr>
      <p:guideLst/>
    </p:cSldViewPr>
  </p:slideViewPr>
  <p:notesTextViewPr>
    <p:cViewPr>
      <p:scale>
        <a:sx n="1" d="1"/>
        <a:sy n="1" d="1"/>
      </p:scale>
      <p:origin x="0" y="0"/>
    </p:cViewPr>
  </p:notesTextViewPr>
  <p:notesViewPr>
    <p:cSldViewPr snapToGrid="0">
      <p:cViewPr varScale="1">
        <p:scale>
          <a:sx n="63" d="100"/>
          <a:sy n="63" d="100"/>
        </p:scale>
        <p:origin x="1526"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handoutMaster" Target="handoutMasters/handoutMaster1.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7D47577-3AC1-4BF3-983E-61B5FCDA558A}"/>
              </a:ext>
            </a:extLst>
          </p:cNvPr>
          <p:cNvSpPr>
            <a:spLocks noGrp="1"/>
          </p:cNvSpPr>
          <p:nvPr>
            <p:ph type="hdr" sz="quarter"/>
          </p:nvPr>
        </p:nvSpPr>
        <p:spPr>
          <a:xfrm>
            <a:off x="0" y="0"/>
            <a:ext cx="3056414" cy="794377"/>
          </a:xfrm>
          <a:prstGeom prst="rect">
            <a:avLst/>
          </a:prstGeom>
        </p:spPr>
        <p:txBody>
          <a:bodyPr vert="horz" lIns="93497" tIns="46749" rIns="93497" bIns="46749" rtlCol="0"/>
          <a:lstStyle>
            <a:lvl1pPr algn="l">
              <a:defRPr sz="1200"/>
            </a:lvl1pPr>
          </a:lstStyle>
          <a:p>
            <a:r>
              <a:rPr lang="en-US" sz="1800" dirty="0">
                <a:latin typeface="Footlight MT Light" panose="0204060206030A020304" pitchFamily="18" charset="0"/>
              </a:rPr>
              <a:t>The Conversion of </a:t>
            </a:r>
            <a:r>
              <a:rPr lang="en-US" sz="2500" dirty="0">
                <a:latin typeface="Footlight MT Light" panose="0204060206030A020304" pitchFamily="18" charset="0"/>
              </a:rPr>
              <a:t>Lydia</a:t>
            </a:r>
          </a:p>
          <a:p>
            <a:r>
              <a:rPr lang="en-US" dirty="0"/>
              <a:t>(Acts 16:14-15)</a:t>
            </a:r>
          </a:p>
        </p:txBody>
      </p:sp>
      <p:sp>
        <p:nvSpPr>
          <p:cNvPr id="3" name="Date Placeholder 2">
            <a:extLst>
              <a:ext uri="{FF2B5EF4-FFF2-40B4-BE49-F238E27FC236}">
                <a16:creationId xmlns:a16="http://schemas.microsoft.com/office/drawing/2014/main" id="{775163B8-26F7-4320-A9BA-D5BA8283A4A0}"/>
              </a:ext>
            </a:extLst>
          </p:cNvPr>
          <p:cNvSpPr>
            <a:spLocks noGrp="1"/>
          </p:cNvSpPr>
          <p:nvPr>
            <p:ph type="dt" sz="quarter" idx="1"/>
          </p:nvPr>
        </p:nvSpPr>
        <p:spPr>
          <a:xfrm>
            <a:off x="3995217" y="0"/>
            <a:ext cx="3056414" cy="467072"/>
          </a:xfrm>
          <a:prstGeom prst="rect">
            <a:avLst/>
          </a:prstGeom>
        </p:spPr>
        <p:txBody>
          <a:bodyPr vert="horz" lIns="93497" tIns="46749" rIns="93497" bIns="46749" rtlCol="0"/>
          <a:lstStyle>
            <a:lvl1pPr algn="r">
              <a:defRPr sz="1200"/>
            </a:lvl1pPr>
          </a:lstStyle>
          <a:p>
            <a:r>
              <a:rPr lang="en-US" dirty="0"/>
              <a:t>April 15, 2018 pm</a:t>
            </a:r>
          </a:p>
        </p:txBody>
      </p:sp>
      <p:sp>
        <p:nvSpPr>
          <p:cNvPr id="4" name="Footer Placeholder 3">
            <a:extLst>
              <a:ext uri="{FF2B5EF4-FFF2-40B4-BE49-F238E27FC236}">
                <a16:creationId xmlns:a16="http://schemas.microsoft.com/office/drawing/2014/main" id="{F95ECFB8-303B-4E8F-8E81-FE626F4D4B0A}"/>
              </a:ext>
            </a:extLst>
          </p:cNvPr>
          <p:cNvSpPr>
            <a:spLocks noGrp="1"/>
          </p:cNvSpPr>
          <p:nvPr>
            <p:ph type="ftr" sz="quarter" idx="2"/>
          </p:nvPr>
        </p:nvSpPr>
        <p:spPr>
          <a:xfrm>
            <a:off x="0" y="8842030"/>
            <a:ext cx="3056414" cy="467071"/>
          </a:xfrm>
          <a:prstGeom prst="rect">
            <a:avLst/>
          </a:prstGeom>
        </p:spPr>
        <p:txBody>
          <a:bodyPr vert="horz" lIns="93497" tIns="46749" rIns="93497" bIns="46749"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9E466C17-39BE-4DDA-B029-335C68D02597}"/>
              </a:ext>
            </a:extLst>
          </p:cNvPr>
          <p:cNvSpPr>
            <a:spLocks noGrp="1"/>
          </p:cNvSpPr>
          <p:nvPr>
            <p:ph type="sldNum" sz="quarter" idx="3"/>
          </p:nvPr>
        </p:nvSpPr>
        <p:spPr>
          <a:xfrm>
            <a:off x="3995217" y="8842030"/>
            <a:ext cx="3056414" cy="467071"/>
          </a:xfrm>
          <a:prstGeom prst="rect">
            <a:avLst/>
          </a:prstGeom>
        </p:spPr>
        <p:txBody>
          <a:bodyPr vert="horz" lIns="93497" tIns="46749" rIns="93497" bIns="46749" rtlCol="0" anchor="b"/>
          <a:lstStyle>
            <a:lvl1pPr algn="r">
              <a:defRPr sz="1200"/>
            </a:lvl1pPr>
          </a:lstStyle>
          <a:p>
            <a:r>
              <a:rPr lang="en-US" dirty="0"/>
              <a:t>    soundteaching.org     </a:t>
            </a:r>
            <a:fld id="{857401BD-D5E9-4B86-9A67-493AD662A432}" type="slidenum">
              <a:rPr lang="en-US" smtClean="0"/>
              <a:t>‹#›</a:t>
            </a:fld>
            <a:endParaRPr lang="en-US" dirty="0"/>
          </a:p>
        </p:txBody>
      </p:sp>
    </p:spTree>
    <p:extLst>
      <p:ext uri="{BB962C8B-B14F-4D97-AF65-F5344CB8AC3E}">
        <p14:creationId xmlns:p14="http://schemas.microsoft.com/office/powerpoint/2010/main" val="38243624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vl1pPr>
          </a:lstStyle>
          <a:p>
            <a:fld id="{A9D7805D-575E-4A38-B2B3-B91E52750AE9}" type="datetimeFigureOut">
              <a:rPr lang="en-US" smtClean="0"/>
              <a:t>4/27/2018</a:t>
            </a:fld>
            <a:endParaRPr lang="en-US"/>
          </a:p>
        </p:txBody>
      </p:sp>
      <p:sp>
        <p:nvSpPr>
          <p:cNvPr id="4" name="Slide Image Placeholder 3"/>
          <p:cNvSpPr>
            <a:spLocks noGrp="1" noRot="1" noChangeAspect="1"/>
          </p:cNvSpPr>
          <p:nvPr>
            <p:ph type="sldImg" idx="2"/>
          </p:nvPr>
        </p:nvSpPr>
        <p:spPr>
          <a:xfrm>
            <a:off x="733425" y="1163638"/>
            <a:ext cx="5586413" cy="3141662"/>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vl1pPr>
          </a:lstStyle>
          <a:p>
            <a:fld id="{B6839596-58FD-4F1A-8D9F-9F6BF3805924}" type="slidenum">
              <a:rPr lang="en-US" smtClean="0"/>
              <a:t>‹#›</a:t>
            </a:fld>
            <a:endParaRPr lang="en-US"/>
          </a:p>
        </p:txBody>
      </p:sp>
    </p:spTree>
    <p:extLst>
      <p:ext uri="{BB962C8B-B14F-4D97-AF65-F5344CB8AC3E}">
        <p14:creationId xmlns:p14="http://schemas.microsoft.com/office/powerpoint/2010/main" val="2233418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r>
              <a:rPr lang="en-US" b="1" dirty="0"/>
              <a:t>Paul, Silas, Timothy and Luke were traveling into Philippi  (on the Sabbath went to the river where Jews habitually assembled to pray).  There they began to teach the women who had gathered, vs. 13)</a:t>
            </a:r>
          </a:p>
          <a:p>
            <a:r>
              <a:rPr lang="en-US" b="1" dirty="0"/>
              <a:t>(Acts 16:14-15), </a:t>
            </a:r>
            <a:r>
              <a:rPr lang="en-US" i="1" dirty="0"/>
              <a:t>“</a:t>
            </a:r>
            <a:r>
              <a:rPr lang="en-US" b="0" i="1" dirty="0"/>
              <a:t>Now a certain woman named Lydia heard us. She was a seller of purple from the city of Thyatira, who worshiped God. The Lord opened her heart to heed the things spoken by Paul.</a:t>
            </a:r>
            <a:r>
              <a:rPr lang="en-US" b="0" i="1" baseline="30000" dirty="0"/>
              <a:t> 15</a:t>
            </a:r>
            <a:r>
              <a:rPr lang="en-US" b="0" i="1" dirty="0"/>
              <a:t> And when she and her household were baptized, she begged us, saying, “If you have judged me to be faithful to the Lord, come to my house and stay.” So she persuaded us.”</a:t>
            </a:r>
            <a:endParaRPr lang="en-US" i="1" dirty="0"/>
          </a:p>
          <a:p>
            <a:pPr marL="175308" indent="-175308">
              <a:buFont typeface="Arial" panose="020B0604020202020204" pitchFamily="34" charset="0"/>
              <a:buChar char="•"/>
            </a:pPr>
            <a:r>
              <a:rPr lang="en-US" dirty="0">
                <a:effectLst/>
              </a:rPr>
              <a:t>In these two short verses, the conversion of Lydia is recorded. </a:t>
            </a:r>
          </a:p>
          <a:p>
            <a:pPr marL="175308" indent="-175308">
              <a:buFont typeface="Arial" panose="020B0604020202020204" pitchFamily="34" charset="0"/>
              <a:buChar char="•"/>
            </a:pPr>
            <a:r>
              <a:rPr lang="en-US" dirty="0">
                <a:effectLst/>
              </a:rPr>
              <a:t>She joins the few women mentioned in the Bible. Like most of the rest who are mentioned, she was a significant person.</a:t>
            </a:r>
          </a:p>
          <a:p>
            <a:pPr marL="175308" indent="-175308">
              <a:buFont typeface="Arial" panose="020B0604020202020204" pitchFamily="34" charset="0"/>
              <a:buChar char="•"/>
            </a:pPr>
            <a:r>
              <a:rPr lang="en-US" dirty="0">
                <a:effectLst/>
              </a:rPr>
              <a:t>She was a business woman dealing with the upper class in her society (purple fabric was expensive). </a:t>
            </a:r>
          </a:p>
          <a:p>
            <a:pPr marL="175308" indent="-175308">
              <a:buFont typeface="Arial" panose="020B0604020202020204" pitchFamily="34" charset="0"/>
              <a:buChar char="•"/>
            </a:pPr>
            <a:r>
              <a:rPr lang="en-US" dirty="0">
                <a:effectLst/>
              </a:rPr>
              <a:t>She was a woman of some means. Like the virtuous woman of Proverbs 31, she sold her goods in the market place.</a:t>
            </a:r>
          </a:p>
          <a:p>
            <a:endParaRPr lang="en-US" dirty="0"/>
          </a:p>
          <a:p>
            <a:pPr algn="ctr"/>
            <a:r>
              <a:rPr lang="en-US" b="1" dirty="0"/>
              <a:t>What is more important is what the text reveals about her religious character…</a:t>
            </a:r>
          </a:p>
        </p:txBody>
      </p:sp>
      <p:sp>
        <p:nvSpPr>
          <p:cNvPr id="4" name="Slide Number Placeholder 3"/>
          <p:cNvSpPr>
            <a:spLocks noGrp="1"/>
          </p:cNvSpPr>
          <p:nvPr>
            <p:ph type="sldNum" sz="quarter" idx="10"/>
          </p:nvPr>
        </p:nvSpPr>
        <p:spPr/>
        <p:txBody>
          <a:bodyPr/>
          <a:lstStyle/>
          <a:p>
            <a:fld id="{B6839596-58FD-4F1A-8D9F-9F6BF3805924}" type="slidenum">
              <a:rPr lang="en-US" smtClean="0"/>
              <a:t>1</a:t>
            </a:fld>
            <a:endParaRPr lang="en-US"/>
          </a:p>
        </p:txBody>
      </p:sp>
    </p:spTree>
    <p:extLst>
      <p:ext uri="{BB962C8B-B14F-4D97-AF65-F5344CB8AC3E}">
        <p14:creationId xmlns:p14="http://schemas.microsoft.com/office/powerpoint/2010/main" val="3622098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r>
              <a:rPr lang="en-US" dirty="0">
                <a:effectLst/>
              </a:rPr>
              <a:t>She is described as a "worshiper of God." </a:t>
            </a:r>
          </a:p>
          <a:p>
            <a:pPr marL="175308" indent="-175308">
              <a:buFont typeface="Arial" panose="020B0604020202020204" pitchFamily="34" charset="0"/>
              <a:buChar char="•"/>
            </a:pPr>
            <a:r>
              <a:rPr lang="en-US" dirty="0">
                <a:effectLst/>
              </a:rPr>
              <a:t>Though 300 miles away from her home town of Thyatira, she was worshipping on the Sabbath (zeal).</a:t>
            </a:r>
          </a:p>
          <a:p>
            <a:pPr marL="175308" indent="-175308">
              <a:buFont typeface="Arial" panose="020B0604020202020204" pitchFamily="34" charset="0"/>
              <a:buChar char="•"/>
            </a:pPr>
            <a:r>
              <a:rPr lang="en-US" dirty="0">
                <a:effectLst/>
              </a:rPr>
              <a:t>Lydia worshiped even though there was no synagogue. How many of us would have excused ourselves from our obligations to worship God we're our business to take us to some far away city where there were no brethren worshiping?</a:t>
            </a:r>
          </a:p>
          <a:p>
            <a:pPr marL="175308" indent="-175308">
              <a:buFont typeface="Arial" panose="020B0604020202020204" pitchFamily="34" charset="0"/>
              <a:buChar char="•"/>
            </a:pPr>
            <a:r>
              <a:rPr lang="en-US" dirty="0">
                <a:effectLst/>
              </a:rPr>
              <a:t>Lydia was a hospitable woman. </a:t>
            </a:r>
          </a:p>
          <a:p>
            <a:pPr marL="175308" indent="-175308">
              <a:buFont typeface="Arial" panose="020B0604020202020204" pitchFamily="34" charset="0"/>
              <a:buChar char="•"/>
            </a:pPr>
            <a:r>
              <a:rPr lang="en-US" b="1" dirty="0">
                <a:effectLst/>
              </a:rPr>
              <a:t>Just like Cornelius, Lydia was a wonderful person - yet lost in her sins.</a:t>
            </a:r>
          </a:p>
          <a:p>
            <a:pPr marL="175308" indent="-175308">
              <a:buFont typeface="Arial" panose="020B0604020202020204" pitchFamily="34" charset="0"/>
              <a:buChar char="•"/>
            </a:pPr>
            <a:r>
              <a:rPr lang="en-US" b="1" dirty="0">
                <a:effectLst/>
              </a:rPr>
              <a:t>(Acts 10:1-2), [description of Cornelius, devout but lost] </a:t>
            </a:r>
            <a:r>
              <a:rPr lang="en-US" i="1" dirty="0">
                <a:effectLst/>
              </a:rPr>
              <a:t>“</a:t>
            </a:r>
            <a:r>
              <a:rPr lang="en-US" i="1" dirty="0"/>
              <a:t>There was a certain man in Caesarea called Cornelius, a centurion of what was called the Italian Regiment,</a:t>
            </a:r>
            <a:r>
              <a:rPr lang="en-US" i="1" baseline="30000" dirty="0"/>
              <a:t> 2</a:t>
            </a:r>
            <a:r>
              <a:rPr lang="en-US" i="1" dirty="0"/>
              <a:t> a devout man and one who feared God with all his household, who gave alms generously to the people, and prayed to God always.”</a:t>
            </a:r>
            <a:endParaRPr lang="en-US" i="1" dirty="0">
              <a:effectLst/>
            </a:endParaRPr>
          </a:p>
        </p:txBody>
      </p:sp>
      <p:sp>
        <p:nvSpPr>
          <p:cNvPr id="4" name="Slide Number Placeholder 3"/>
          <p:cNvSpPr>
            <a:spLocks noGrp="1"/>
          </p:cNvSpPr>
          <p:nvPr>
            <p:ph type="sldNum" sz="quarter" idx="10"/>
          </p:nvPr>
        </p:nvSpPr>
        <p:spPr/>
        <p:txBody>
          <a:bodyPr/>
          <a:lstStyle/>
          <a:p>
            <a:fld id="{B6839596-58FD-4F1A-8D9F-9F6BF3805924}" type="slidenum">
              <a:rPr lang="en-US" smtClean="0"/>
              <a:t>2</a:t>
            </a:fld>
            <a:endParaRPr lang="en-US"/>
          </a:p>
        </p:txBody>
      </p:sp>
    </p:spTree>
    <p:extLst>
      <p:ext uri="{BB962C8B-B14F-4D97-AF65-F5344CB8AC3E}">
        <p14:creationId xmlns:p14="http://schemas.microsoft.com/office/powerpoint/2010/main" val="2061864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rPr>
              <a:t>(Acts 16:14, KJV), </a:t>
            </a:r>
            <a:r>
              <a:rPr lang="en-US" i="1" dirty="0">
                <a:effectLst/>
              </a:rPr>
              <a:t>“</a:t>
            </a:r>
            <a:r>
              <a:rPr lang="en-US" i="1" dirty="0"/>
              <a:t>And a certain woman named Lydia, a seller of purple, of the city of Thyatira, which worshipped God, heard us: whose heart the Lord opened, that she attended unto the things which were spoken of Paul.”</a:t>
            </a:r>
          </a:p>
          <a:p>
            <a:pPr marL="175308" indent="-175308">
              <a:buFont typeface="Arial" panose="020B0604020202020204" pitchFamily="34" charset="0"/>
              <a:buChar char="•"/>
            </a:pPr>
            <a:r>
              <a:rPr lang="en-US" b="1" i="0" dirty="0">
                <a:effectLst/>
              </a:rPr>
              <a:t>NKJV:  </a:t>
            </a:r>
            <a:r>
              <a:rPr lang="en-US" i="1" dirty="0">
                <a:effectLst/>
              </a:rPr>
              <a:t>“The Lord opened her heart to heed the things spoken by Paul.”</a:t>
            </a:r>
          </a:p>
          <a:p>
            <a:endParaRPr lang="en-US" b="1" dirty="0">
              <a:effectLst/>
            </a:endParaRPr>
          </a:p>
          <a:p>
            <a:r>
              <a:rPr lang="en-US" b="1" dirty="0">
                <a:effectLst/>
              </a:rPr>
              <a:t>"Whose Heart The Lord Opened"</a:t>
            </a:r>
            <a:endParaRPr lang="en-US" dirty="0">
              <a:effectLst/>
            </a:endParaRPr>
          </a:p>
          <a:p>
            <a:pPr marL="175308" indent="-175308">
              <a:buFont typeface="Arial" panose="020B0604020202020204" pitchFamily="34" charset="0"/>
              <a:buChar char="•"/>
            </a:pPr>
            <a:r>
              <a:rPr lang="en-US" dirty="0">
                <a:effectLst/>
              </a:rPr>
              <a:t>The Scriptures teach that the Lord opened Lydia's heart (Acts 16:14). This implies that her heart was previously closed in some sense. </a:t>
            </a:r>
          </a:p>
          <a:p>
            <a:pPr marL="175308" indent="-175308">
              <a:buFont typeface="Arial" panose="020B0604020202020204" pitchFamily="34" charset="0"/>
              <a:buChar char="•"/>
            </a:pPr>
            <a:r>
              <a:rPr lang="en-US" dirty="0">
                <a:effectLst/>
              </a:rPr>
              <a:t>Some imagine that Lydia's heart was closed because of original sin - that she was totally depraved. </a:t>
            </a:r>
          </a:p>
          <a:p>
            <a:pPr marL="175308" indent="-175308">
              <a:buFont typeface="Arial" panose="020B0604020202020204" pitchFamily="34" charset="0"/>
              <a:buChar char="•"/>
            </a:pPr>
            <a:r>
              <a:rPr lang="en-US" dirty="0">
                <a:effectLst/>
              </a:rPr>
              <a:t>Obviously, this is not the sense in which Lydia's heart was closed. Her offering prayer and assembling with women on the Sabbath day to offer worship to God, demonstrates that. </a:t>
            </a:r>
          </a:p>
          <a:p>
            <a:pPr marL="175308" indent="-175308">
              <a:buFont typeface="Arial" panose="020B0604020202020204" pitchFamily="34" charset="0"/>
              <a:buChar char="•"/>
            </a:pPr>
            <a:r>
              <a:rPr lang="en-US" dirty="0">
                <a:effectLst/>
              </a:rPr>
              <a:t>In what sense was Lydia's heart closed? Her heart was closed in the same sense as every other Jewish person's heart was closed toward Christ. As a Jew, she lived in expectation of the coming of the Messiah and, no doubt, shared the typical expectations that the Messiah would be a great military ruler over an earthly kingdom who would overthrow the Roman government and inaugurate the kingdom of Israel with political headquarters in Jerusalem. </a:t>
            </a:r>
          </a:p>
          <a:p>
            <a:pPr marL="175308" indent="-175308">
              <a:buFont typeface="Arial" panose="020B0604020202020204" pitchFamily="34" charset="0"/>
              <a:buChar char="•"/>
            </a:pPr>
            <a:r>
              <a:rPr lang="en-US" dirty="0">
                <a:effectLst/>
              </a:rPr>
              <a:t>To such people, the preaching of Christ crucified was a stumbling block </a:t>
            </a:r>
          </a:p>
          <a:p>
            <a:r>
              <a:rPr lang="en-US" b="1" dirty="0">
                <a:effectLst/>
              </a:rPr>
              <a:t>(1 Corinthians 1:23), </a:t>
            </a:r>
            <a:r>
              <a:rPr lang="en-US" i="1" dirty="0">
                <a:effectLst/>
              </a:rPr>
              <a:t>“B</a:t>
            </a:r>
            <a:r>
              <a:rPr lang="en-US" i="1" dirty="0"/>
              <a:t>ut we preach Christ crucified, to the Jews a stumbling block and to the Greeks foolishness,</a:t>
            </a:r>
            <a:r>
              <a:rPr lang="en-US" i="1" baseline="30000" dirty="0"/>
              <a:t> 24</a:t>
            </a:r>
            <a:r>
              <a:rPr lang="en-US" i="1" dirty="0"/>
              <a:t> but to those who are called, both Jews and Greeks, Christ the power of God and the wisdom of God.”</a:t>
            </a:r>
            <a:endParaRPr lang="en-US" i="1" dirty="0">
              <a:effectLst/>
            </a:endParaRPr>
          </a:p>
          <a:p>
            <a:endParaRPr lang="en-US" dirty="0">
              <a:effectLst/>
            </a:endParaRPr>
          </a:p>
          <a:p>
            <a:r>
              <a:rPr lang="en-US" dirty="0">
                <a:effectLst/>
              </a:rPr>
              <a:t>How was Lydia's heart opened? Lydia's heart was opened the same way that every other Jew's heart was opened - through the preaching of the gospel!</a:t>
            </a:r>
          </a:p>
          <a:p>
            <a:pPr marL="175308" indent="-175308">
              <a:buFont typeface="Arial" panose="020B0604020202020204" pitchFamily="34" charset="0"/>
              <a:buChar char="•"/>
            </a:pPr>
            <a:r>
              <a:rPr lang="en-US" dirty="0">
                <a:effectLst/>
              </a:rPr>
              <a:t>Paul preached the death, burial, and resurrection of Jesus to Lydia, just as he preached it to every other person. </a:t>
            </a:r>
          </a:p>
          <a:p>
            <a:pPr marL="175308" indent="-175308">
              <a:buFont typeface="Arial" panose="020B0604020202020204" pitchFamily="34" charset="0"/>
              <a:buChar char="•"/>
            </a:pPr>
            <a:r>
              <a:rPr lang="en-US" dirty="0">
                <a:effectLst/>
              </a:rPr>
              <a:t>If the Lord saves anyone without the preaching of the word of God, Lydia would have been a prime candidate. (No evidence of preaching in this region before now, she was sincere and religious.  God sent Paul to preach to her). </a:t>
            </a:r>
          </a:p>
          <a:p>
            <a:pPr marL="175308" indent="-175308">
              <a:buFont typeface="Arial" panose="020B0604020202020204" pitchFamily="34" charset="0"/>
              <a:buChar char="•"/>
            </a:pPr>
            <a:r>
              <a:rPr lang="en-US" b="1" dirty="0">
                <a:effectLst/>
              </a:rPr>
              <a:t>God does not save anyone separate and apart from the word of God.</a:t>
            </a:r>
          </a:p>
          <a:p>
            <a:r>
              <a:rPr lang="en-US" b="1" dirty="0">
                <a:effectLst/>
              </a:rPr>
              <a:t>(Romans 1:16), </a:t>
            </a:r>
            <a:r>
              <a:rPr lang="en-US" b="0" i="1" dirty="0">
                <a:effectLst/>
              </a:rPr>
              <a:t>“</a:t>
            </a:r>
            <a:r>
              <a:rPr lang="en-US" b="0" i="1" dirty="0"/>
              <a:t>For I am not ashamed of the gospel of Christ, for it is the power of God to salvation for everyone who believes, for the Jew first and also for the Greek.”</a:t>
            </a:r>
            <a:endParaRPr lang="en-US" b="0" i="1" dirty="0">
              <a:effectLst/>
            </a:endParaRPr>
          </a:p>
        </p:txBody>
      </p:sp>
      <p:sp>
        <p:nvSpPr>
          <p:cNvPr id="4" name="Slide Number Placeholder 3"/>
          <p:cNvSpPr>
            <a:spLocks noGrp="1"/>
          </p:cNvSpPr>
          <p:nvPr>
            <p:ph type="sldNum" sz="quarter" idx="10"/>
          </p:nvPr>
        </p:nvSpPr>
        <p:spPr/>
        <p:txBody>
          <a:bodyPr/>
          <a:lstStyle/>
          <a:p>
            <a:fld id="{B6839596-58FD-4F1A-8D9F-9F6BF3805924}" type="slidenum">
              <a:rPr lang="en-US" smtClean="0"/>
              <a:t>3</a:t>
            </a:fld>
            <a:endParaRPr lang="en-US"/>
          </a:p>
        </p:txBody>
      </p:sp>
    </p:spTree>
    <p:extLst>
      <p:ext uri="{BB962C8B-B14F-4D97-AF65-F5344CB8AC3E}">
        <p14:creationId xmlns:p14="http://schemas.microsoft.com/office/powerpoint/2010/main" val="732649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rPr>
              <a:t>READ the FOLLOWING:  (Attribute to Mike Willis’ article in February 87, Guardian of Truth)</a:t>
            </a:r>
          </a:p>
          <a:p>
            <a:r>
              <a:rPr lang="en-US" dirty="0">
                <a:effectLst/>
              </a:rPr>
              <a:t>“Some teach that the Lord operates directly upon the hearts of men to make them willing and able to receive and obey the gospel. They find comfort in Acts 16:14, supposing that the Lord directly operated on the heart of Lydia to enable her to obey the gospel.”</a:t>
            </a:r>
          </a:p>
          <a:p>
            <a:endParaRPr lang="en-US" dirty="0">
              <a:effectLst/>
            </a:endParaRPr>
          </a:p>
          <a:p>
            <a:r>
              <a:rPr lang="en-US" dirty="0">
                <a:effectLst/>
              </a:rPr>
              <a:t>“To understand why Luke would record, "whose heart the Lord opened," we need to carefully consider the context. In Acts 15:40, Paul and Silas began their second missionary journey from Antioch of Syria. When they came to </a:t>
            </a:r>
            <a:r>
              <a:rPr lang="en-US" dirty="0" err="1">
                <a:effectLst/>
              </a:rPr>
              <a:t>Derbe</a:t>
            </a:r>
            <a:r>
              <a:rPr lang="en-US" dirty="0">
                <a:effectLst/>
              </a:rPr>
              <a:t> and Lystra, Timothy joined them (Acts 16:1). After going throughout Phrygia and Galatia, they wanted to go to Asia, but the Holy Spirit forbade them (Acts 16:6). They traveled to </a:t>
            </a:r>
            <a:r>
              <a:rPr lang="en-US" dirty="0" err="1">
                <a:effectLst/>
              </a:rPr>
              <a:t>Mysia</a:t>
            </a:r>
            <a:r>
              <a:rPr lang="en-US" dirty="0">
                <a:effectLst/>
              </a:rPr>
              <a:t>, intending to preach in Bithynia "but the Spirit suffered them not" (Acts 16.7). From thence, they came to Troas where Luke joined them and Paul had a vision of a man of Macedonia crying, "Come over into Macedonia, and help us" (Acts 16:9). Concluding that the Lord wanted them to preach in Macedonia (the first recorded instance of preaching in Europe), they sought a ship to travel to Macedonia. They found one which left for Macedonia that very day. They sailed a straight course to Macedonia. The reference to a "straight" course indicates that the ship did not have to "tack" (take a zigzag course); they had a favorable wind which enabled them to cross the Aegean Sea in two days (a return trip in Acts 20:6 took five days).</a:t>
            </a:r>
          </a:p>
          <a:p>
            <a:endParaRPr lang="en-US" dirty="0">
              <a:effectLst/>
            </a:endParaRPr>
          </a:p>
          <a:p>
            <a:r>
              <a:rPr lang="en-US" dirty="0">
                <a:effectLst/>
              </a:rPr>
              <a:t>“I can imagine the conversation of the four preachers, Luke, Silas, Timothy, and Paul, as they sailed the Aegean. "We surely were lucky to rind a ship sailing for Macedonia in port at Troas. Who can believe that it just happened to be sailing today and that they had room for us on board? And now, just look at this favorable wind which is blowing! " Luck and fate had nothing to do with it. The hand of God was working providentially to bring them to Philippi in answer to the prayers of these godly women. When Luke looked back on the circumstances which led to the conversion of Lydia, he wrote, "whose heart the Lord opened.“</a:t>
            </a:r>
          </a:p>
        </p:txBody>
      </p:sp>
      <p:sp>
        <p:nvSpPr>
          <p:cNvPr id="4" name="Slide Number Placeholder 3"/>
          <p:cNvSpPr>
            <a:spLocks noGrp="1"/>
          </p:cNvSpPr>
          <p:nvPr>
            <p:ph type="sldNum" sz="quarter" idx="10"/>
          </p:nvPr>
        </p:nvSpPr>
        <p:spPr/>
        <p:txBody>
          <a:bodyPr/>
          <a:lstStyle/>
          <a:p>
            <a:fld id="{B6839596-58FD-4F1A-8D9F-9F6BF3805924}" type="slidenum">
              <a:rPr lang="en-US" smtClean="0"/>
              <a:t>4</a:t>
            </a:fld>
            <a:endParaRPr lang="en-US"/>
          </a:p>
        </p:txBody>
      </p:sp>
    </p:spTree>
    <p:extLst>
      <p:ext uri="{BB962C8B-B14F-4D97-AF65-F5344CB8AC3E}">
        <p14:creationId xmlns:p14="http://schemas.microsoft.com/office/powerpoint/2010/main" val="2825313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rPr>
              <a:t>Lydia's Obedience To The Gospel</a:t>
            </a:r>
            <a:endParaRPr lang="en-US" dirty="0">
              <a:effectLst/>
            </a:endParaRPr>
          </a:p>
          <a:p>
            <a:pPr marL="175308" indent="-175308">
              <a:buFont typeface="Arial" panose="020B0604020202020204" pitchFamily="34" charset="0"/>
              <a:buChar char="•"/>
            </a:pPr>
            <a:r>
              <a:rPr lang="en-US" dirty="0">
                <a:effectLst/>
              </a:rPr>
              <a:t>The Scriptures report that Lydia </a:t>
            </a:r>
            <a:r>
              <a:rPr lang="en-US" i="1" dirty="0">
                <a:effectLst/>
              </a:rPr>
              <a:t>"attended unto the things which were spoken of Paul. And when she was baptized. . . " </a:t>
            </a:r>
            <a:r>
              <a:rPr lang="en-US" dirty="0">
                <a:effectLst/>
              </a:rPr>
              <a:t>(Acts 16:14-15, KJV). </a:t>
            </a:r>
          </a:p>
          <a:p>
            <a:pPr marL="175308" indent="-175308" defTabSz="934974">
              <a:buFont typeface="Arial" panose="020B0604020202020204" pitchFamily="34" charset="0"/>
              <a:buChar char="•"/>
            </a:pPr>
            <a:r>
              <a:rPr lang="en-US" dirty="0">
                <a:effectLst/>
              </a:rPr>
              <a:t>Definition (heeded) </a:t>
            </a:r>
            <a:r>
              <a:rPr lang="en-US" dirty="0" err="1">
                <a:effectLst/>
              </a:rPr>
              <a:t>prosecho</a:t>
            </a:r>
            <a:r>
              <a:rPr lang="en-US" dirty="0">
                <a:effectLst/>
              </a:rPr>
              <a:t> - </a:t>
            </a:r>
            <a:r>
              <a:rPr lang="en-US" dirty="0"/>
              <a:t>figuratively) to </a:t>
            </a:r>
            <a:r>
              <a:rPr lang="en-US" i="1" dirty="0"/>
              <a:t>hold</a:t>
            </a:r>
            <a:r>
              <a:rPr lang="en-US" dirty="0"/>
              <a:t> the mind (G3563 implied) </a:t>
            </a:r>
            <a:r>
              <a:rPr lang="en-US" i="1" dirty="0"/>
              <a:t>towards</a:t>
            </a:r>
            <a:r>
              <a:rPr lang="en-US" dirty="0"/>
              <a:t>, that is, </a:t>
            </a:r>
            <a:r>
              <a:rPr lang="en-US" i="1" dirty="0"/>
              <a:t>pay attention to</a:t>
            </a:r>
            <a:r>
              <a:rPr lang="en-US" dirty="0"/>
              <a:t>, </a:t>
            </a:r>
            <a:r>
              <a:rPr lang="en-US" i="1" dirty="0"/>
              <a:t>be cautious about</a:t>
            </a:r>
            <a:r>
              <a:rPr lang="en-US" dirty="0"/>
              <a:t>, </a:t>
            </a:r>
            <a:r>
              <a:rPr lang="en-US" b="1" i="1" dirty="0"/>
              <a:t>apply oneself to</a:t>
            </a:r>
            <a:r>
              <a:rPr lang="en-US" b="1" dirty="0"/>
              <a:t>, </a:t>
            </a:r>
            <a:r>
              <a:rPr lang="en-US" b="1" i="1" dirty="0"/>
              <a:t>adhere to</a:t>
            </a:r>
            <a:r>
              <a:rPr lang="en-US" i="1" dirty="0"/>
              <a:t>:</a:t>
            </a:r>
            <a:r>
              <a:rPr lang="en-US" dirty="0"/>
              <a:t> - (give) attend (-</a:t>
            </a:r>
            <a:r>
              <a:rPr lang="en-US" dirty="0" err="1"/>
              <a:t>ance</a:t>
            </a:r>
            <a:r>
              <a:rPr lang="en-US" dirty="0"/>
              <a:t>, -</a:t>
            </a:r>
            <a:r>
              <a:rPr lang="en-US" dirty="0" err="1"/>
              <a:t>ance</a:t>
            </a:r>
            <a:r>
              <a:rPr lang="en-US" dirty="0"/>
              <a:t> at, -</a:t>
            </a:r>
            <a:r>
              <a:rPr lang="en-US" dirty="0" err="1"/>
              <a:t>ance</a:t>
            </a:r>
            <a:r>
              <a:rPr lang="en-US" dirty="0"/>
              <a:t> to, unto), beware, be given to, give (take) heed (to, unto) have regard.</a:t>
            </a:r>
          </a:p>
          <a:p>
            <a:pPr marL="175308" indent="-175308" defTabSz="934974">
              <a:buFont typeface="Arial" panose="020B0604020202020204" pitchFamily="34" charset="0"/>
              <a:buChar char="•"/>
            </a:pPr>
            <a:r>
              <a:rPr lang="en-US" dirty="0">
                <a:effectLst/>
              </a:rPr>
              <a:t>The preaching of the gospel leaves. man with things to attend; the preaching which produces faith (Rom. 10:17) directs man to the obedience of faith </a:t>
            </a:r>
          </a:p>
          <a:p>
            <a:pPr defTabSz="934974"/>
            <a:r>
              <a:rPr lang="en-US" b="1" dirty="0">
                <a:effectLst/>
              </a:rPr>
              <a:t>(Romans 16:25-27), </a:t>
            </a:r>
            <a:r>
              <a:rPr lang="en-US" i="1" dirty="0">
                <a:effectLst/>
              </a:rPr>
              <a:t>“</a:t>
            </a:r>
            <a:r>
              <a:rPr lang="en-US" i="1" dirty="0"/>
              <a:t>Now to Him who is able to establish you according to my gospel and the preaching of Jesus Christ, according to the revelation of the mystery kept secret since the world began</a:t>
            </a:r>
            <a:r>
              <a:rPr lang="en-US" i="1" baseline="30000" dirty="0"/>
              <a:t> 26</a:t>
            </a:r>
            <a:r>
              <a:rPr lang="en-US" i="1" dirty="0"/>
              <a:t> but now made manifest, and by the prophetic Scriptures made known to all nations, according to the commandment of the everlasting God, </a:t>
            </a:r>
            <a:r>
              <a:rPr lang="en-US" b="1" i="1" dirty="0"/>
              <a:t>for obedience to the faith</a:t>
            </a:r>
            <a:r>
              <a:rPr lang="en-US" i="1" dirty="0"/>
              <a:t>—</a:t>
            </a:r>
            <a:r>
              <a:rPr lang="en-US" i="1" baseline="30000" dirty="0"/>
              <a:t> 27</a:t>
            </a:r>
            <a:r>
              <a:rPr lang="en-US" i="1" dirty="0"/>
              <a:t> to God, alone wise, be glory through Jesus Christ forever. Amen.”</a:t>
            </a:r>
            <a:endParaRPr lang="en-US" i="1" dirty="0">
              <a:effectLst/>
            </a:endParaRPr>
          </a:p>
          <a:p>
            <a:pPr marL="175308" indent="-175308">
              <a:buFont typeface="Arial" panose="020B0604020202020204" pitchFamily="34" charset="0"/>
              <a:buChar char="•"/>
            </a:pPr>
            <a:r>
              <a:rPr lang="en-US" dirty="0">
                <a:effectLst/>
              </a:rPr>
              <a:t>Why was Lydia baptized? The most obvious answer is that Paul's preaching demanded baptism. </a:t>
            </a:r>
          </a:p>
          <a:p>
            <a:r>
              <a:rPr lang="en-US" b="1" dirty="0">
                <a:effectLst/>
              </a:rPr>
              <a:t>(Mark 16:15-16), </a:t>
            </a:r>
            <a:r>
              <a:rPr lang="en-US" i="1" dirty="0">
                <a:effectLst/>
              </a:rPr>
              <a:t>“</a:t>
            </a:r>
            <a:r>
              <a:rPr lang="en-US" i="1" dirty="0"/>
              <a:t>And He said to them, “Go into all the world and preach the gospel to every creature.</a:t>
            </a:r>
            <a:r>
              <a:rPr lang="en-US" i="1" baseline="30000" dirty="0"/>
              <a:t> 16</a:t>
            </a:r>
            <a:r>
              <a:rPr lang="en-US" i="1" dirty="0"/>
              <a:t> He who believes and is baptized will be saved; but he who does not believe will be condemned.”</a:t>
            </a:r>
          </a:p>
          <a:p>
            <a:pPr marL="175308" indent="-175308">
              <a:buFont typeface="Arial" panose="020B0604020202020204" pitchFamily="34" charset="0"/>
              <a:buChar char="•"/>
            </a:pPr>
            <a:r>
              <a:rPr lang="en-US" dirty="0">
                <a:effectLst/>
              </a:rPr>
              <a:t>When she heard the conditions for salvation, she attended to them, being baptized. Her faith led her to obey the gospel.</a:t>
            </a:r>
          </a:p>
        </p:txBody>
      </p:sp>
      <p:sp>
        <p:nvSpPr>
          <p:cNvPr id="4" name="Slide Number Placeholder 3"/>
          <p:cNvSpPr>
            <a:spLocks noGrp="1"/>
          </p:cNvSpPr>
          <p:nvPr>
            <p:ph type="sldNum" sz="quarter" idx="10"/>
          </p:nvPr>
        </p:nvSpPr>
        <p:spPr/>
        <p:txBody>
          <a:bodyPr/>
          <a:lstStyle/>
          <a:p>
            <a:fld id="{B6839596-58FD-4F1A-8D9F-9F6BF3805924}" type="slidenum">
              <a:rPr lang="en-US" smtClean="0"/>
              <a:t>5</a:t>
            </a:fld>
            <a:endParaRPr lang="en-US"/>
          </a:p>
        </p:txBody>
      </p:sp>
    </p:spTree>
    <p:extLst>
      <p:ext uri="{BB962C8B-B14F-4D97-AF65-F5344CB8AC3E}">
        <p14:creationId xmlns:p14="http://schemas.microsoft.com/office/powerpoint/2010/main" val="4132924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rPr>
              <a:t>A Case Of Infant Baptism?</a:t>
            </a:r>
            <a:endParaRPr lang="en-US" dirty="0">
              <a:effectLst/>
            </a:endParaRPr>
          </a:p>
          <a:p>
            <a:r>
              <a:rPr lang="en-US" dirty="0">
                <a:effectLst/>
              </a:rPr>
              <a:t>Luke said, </a:t>
            </a:r>
            <a:r>
              <a:rPr lang="en-US" i="1" dirty="0">
                <a:effectLst/>
              </a:rPr>
              <a:t>"And when she was baptized, and her household. . . " </a:t>
            </a:r>
            <a:r>
              <a:rPr lang="en-US" b="1" dirty="0">
                <a:effectLst/>
              </a:rPr>
              <a:t>(Acts 16:15). </a:t>
            </a:r>
          </a:p>
          <a:p>
            <a:pPr marL="175308" indent="-175308">
              <a:buFont typeface="Arial" panose="020B0604020202020204" pitchFamily="34" charset="0"/>
              <a:buChar char="•"/>
            </a:pPr>
            <a:r>
              <a:rPr lang="en-US" dirty="0">
                <a:effectLst/>
              </a:rPr>
              <a:t>Some think they see in the household conversions an evidence for infant baptism. </a:t>
            </a:r>
          </a:p>
          <a:p>
            <a:pPr marL="175308" indent="-175308">
              <a:buFont typeface="Arial" panose="020B0604020202020204" pitchFamily="34" charset="0"/>
              <a:buChar char="•"/>
            </a:pPr>
            <a:r>
              <a:rPr lang="en-US" dirty="0">
                <a:effectLst/>
              </a:rPr>
              <a:t>The Presbyterian, Albert Barnes wrote, “No mention is made of their having believed, and the case is one that affords a strong presumptive proof that this was an instance of household or infant baptism. . . . It is just such an account as would now be given of the household or family that were baptized on the faith of the parent (Notes on the New Testament: Acts, p. 241).</a:t>
            </a:r>
          </a:p>
          <a:p>
            <a:pPr lvl="1"/>
            <a:r>
              <a:rPr lang="en-US" dirty="0">
                <a:effectLst/>
              </a:rPr>
              <a:t>1. One must assume that Lydia was married. Some business women are unmarried.</a:t>
            </a:r>
          </a:p>
          <a:p>
            <a:pPr lvl="1"/>
            <a:r>
              <a:rPr lang="en-US" dirty="0">
                <a:effectLst/>
              </a:rPr>
              <a:t>2. One must assume that Lydia had children. Some married people do not have children.</a:t>
            </a:r>
          </a:p>
          <a:p>
            <a:pPr lvl="1"/>
            <a:r>
              <a:rPr lang="en-US" dirty="0">
                <a:effectLst/>
              </a:rPr>
              <a:t>3. One must assume that these children were infants.</a:t>
            </a:r>
          </a:p>
          <a:p>
            <a:pPr lvl="1"/>
            <a:r>
              <a:rPr lang="en-US" dirty="0">
                <a:effectLst/>
              </a:rPr>
              <a:t>4. One must assume that Lydia had her children with her in Philippi.  (Not just servants, fellow workers)</a:t>
            </a:r>
          </a:p>
          <a:p>
            <a:pPr marL="175308" indent="-175308">
              <a:buFont typeface="Arial" panose="020B0604020202020204" pitchFamily="34" charset="0"/>
              <a:buChar char="•"/>
            </a:pPr>
            <a:r>
              <a:rPr lang="en-US" dirty="0">
                <a:effectLst/>
              </a:rPr>
              <a:t>This is the “best” passage advocates have for infant baptism! (Cornelius household spoke in tongues; Jailor’s household believed and rejoiced)  Infants can’t do these things.</a:t>
            </a:r>
          </a:p>
          <a:p>
            <a:pPr marL="175308" indent="-175308">
              <a:buFont typeface="Arial" panose="020B0604020202020204" pitchFamily="34" charset="0"/>
              <a:buChar char="•"/>
            </a:pPr>
            <a:r>
              <a:rPr lang="en-US" b="1" dirty="0">
                <a:effectLst/>
              </a:rPr>
              <a:t>This argument disregards that baptism is the outgrowth of faith!</a:t>
            </a:r>
          </a:p>
          <a:p>
            <a:r>
              <a:rPr lang="en-US" b="1" dirty="0">
                <a:effectLst/>
              </a:rPr>
              <a:t>(Acts 2:41), </a:t>
            </a:r>
            <a:r>
              <a:rPr lang="en-US" i="1" dirty="0">
                <a:effectLst/>
              </a:rPr>
              <a:t>“</a:t>
            </a:r>
            <a:r>
              <a:rPr lang="en-US" i="1" dirty="0"/>
              <a:t>Then they that gladly received his word were baptized: and the same day there were added unto them about three thousand souls.”</a:t>
            </a:r>
            <a:endParaRPr lang="en-US" i="1" dirty="0">
              <a:effectLst/>
            </a:endParaRPr>
          </a:p>
          <a:p>
            <a:endParaRPr lang="en-US" dirty="0">
              <a:effectLst/>
            </a:endParaRPr>
          </a:p>
          <a:p>
            <a:pPr algn="ctr" defTabSz="934974"/>
            <a:r>
              <a:rPr lang="en-US" b="1" dirty="0">
                <a:solidFill>
                  <a:srgbClr val="FFFF00"/>
                </a:solidFill>
              </a:rPr>
              <a:t>Infant baptism is not authorized in the New Testament.  It is a man-made practice.</a:t>
            </a:r>
          </a:p>
        </p:txBody>
      </p:sp>
      <p:sp>
        <p:nvSpPr>
          <p:cNvPr id="4" name="Slide Number Placeholder 3"/>
          <p:cNvSpPr>
            <a:spLocks noGrp="1"/>
          </p:cNvSpPr>
          <p:nvPr>
            <p:ph type="sldNum" sz="quarter" idx="10"/>
          </p:nvPr>
        </p:nvSpPr>
        <p:spPr/>
        <p:txBody>
          <a:bodyPr/>
          <a:lstStyle/>
          <a:p>
            <a:fld id="{B6839596-58FD-4F1A-8D9F-9F6BF3805924}" type="slidenum">
              <a:rPr lang="en-US" smtClean="0"/>
              <a:t>6</a:t>
            </a:fld>
            <a:endParaRPr lang="en-US"/>
          </a:p>
        </p:txBody>
      </p:sp>
    </p:spTree>
    <p:extLst>
      <p:ext uri="{BB962C8B-B14F-4D97-AF65-F5344CB8AC3E}">
        <p14:creationId xmlns:p14="http://schemas.microsoft.com/office/powerpoint/2010/main" val="1887404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accent2">
                    <a:lumMod val="20000"/>
                    <a:lumOff val="80000"/>
                  </a:schemeClr>
                </a:solidFill>
                <a:effectLst>
                  <a:outerShdw blurRad="38100" dist="38100" dir="2700000" algn="tl">
                    <a:srgbClr val="000000">
                      <a:alpha val="43137"/>
                    </a:srgbClr>
                  </a:outerShdw>
                </a:effectLst>
              </a:rPr>
              <a:t>We are inspired by Lydia to attend to the things which God would have us to do!</a:t>
            </a:r>
          </a:p>
          <a:p>
            <a:endParaRPr lang="en-US" sz="800" dirty="0">
              <a:solidFill>
                <a:schemeClr val="accent2">
                  <a:lumMod val="20000"/>
                  <a:lumOff val="80000"/>
                </a:schemeClr>
              </a:solidFill>
              <a:effectLst>
                <a:outerShdw blurRad="38100" dist="38100" dir="2700000" algn="tl">
                  <a:srgbClr val="000000">
                    <a:alpha val="43137"/>
                  </a:srgbClr>
                </a:outerShdw>
              </a:effectLst>
            </a:endParaRPr>
          </a:p>
          <a:p>
            <a:r>
              <a:rPr lang="en-US" dirty="0">
                <a:solidFill>
                  <a:schemeClr val="accent2">
                    <a:lumMod val="20000"/>
                    <a:lumOff val="80000"/>
                  </a:schemeClr>
                </a:solidFill>
                <a:effectLst>
                  <a:outerShdw blurRad="38100" dist="38100" dir="2700000" algn="tl">
                    <a:srgbClr val="000000">
                      <a:alpha val="43137"/>
                    </a:srgbClr>
                  </a:outerShdw>
                </a:effectLst>
              </a:rPr>
              <a:t>Lydia accepted and obeyed the gospel, will you?</a:t>
            </a:r>
          </a:p>
          <a:p>
            <a:endParaRPr lang="en-US" dirty="0">
              <a:effectLst/>
            </a:endParaRPr>
          </a:p>
          <a:p>
            <a:endParaRPr lang="en-US" dirty="0">
              <a:effectLst/>
            </a:endParaRPr>
          </a:p>
          <a:p>
            <a:endParaRPr lang="en-US" dirty="0">
              <a:effectLst/>
            </a:endParaRPr>
          </a:p>
          <a:p>
            <a:r>
              <a:rPr lang="en-US" dirty="0">
                <a:effectLst/>
              </a:rPr>
              <a:t>Material borrowed from Mike Willis article in the Guardian of Truth XXXI: 4, pp. 98, 118-119</a:t>
            </a:r>
            <a:br>
              <a:rPr lang="en-US" dirty="0">
                <a:effectLst/>
              </a:rPr>
            </a:br>
            <a:r>
              <a:rPr lang="en-US" dirty="0">
                <a:effectLst/>
              </a:rPr>
              <a:t>February 19, 1987</a:t>
            </a:r>
          </a:p>
          <a:p>
            <a:pPr marL="175308" indent="-175308">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fld id="{B6839596-58FD-4F1A-8D9F-9F6BF3805924}" type="slidenum">
              <a:rPr lang="en-US" smtClean="0"/>
              <a:t>7</a:t>
            </a:fld>
            <a:endParaRPr lang="en-US"/>
          </a:p>
        </p:txBody>
      </p:sp>
    </p:spTree>
    <p:extLst>
      <p:ext uri="{BB962C8B-B14F-4D97-AF65-F5344CB8AC3E}">
        <p14:creationId xmlns:p14="http://schemas.microsoft.com/office/powerpoint/2010/main" val="175518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3E863-1886-4063-9D21-9B10106198D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3B30075-97F5-4C0A-9297-9C3712FBEE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05D458-6BB5-450F-A7DB-DD7046DFCC99}"/>
              </a:ext>
            </a:extLst>
          </p:cNvPr>
          <p:cNvSpPr>
            <a:spLocks noGrp="1"/>
          </p:cNvSpPr>
          <p:nvPr>
            <p:ph type="dt" sz="half" idx="10"/>
          </p:nvPr>
        </p:nvSpPr>
        <p:spPr/>
        <p:txBody>
          <a:bodyPr/>
          <a:lstStyle/>
          <a:p>
            <a:fld id="{B093BC78-62DA-47E3-BDEB-755303C8DD85}" type="datetimeFigureOut">
              <a:rPr lang="en-US" smtClean="0"/>
              <a:t>4/27/2018</a:t>
            </a:fld>
            <a:endParaRPr lang="en-US"/>
          </a:p>
        </p:txBody>
      </p:sp>
      <p:sp>
        <p:nvSpPr>
          <p:cNvPr id="5" name="Footer Placeholder 4">
            <a:extLst>
              <a:ext uri="{FF2B5EF4-FFF2-40B4-BE49-F238E27FC236}">
                <a16:creationId xmlns:a16="http://schemas.microsoft.com/office/drawing/2014/main" id="{DC243574-E55B-48FB-BC16-C5D7018565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D8CEC4-A160-4943-A652-D476EF8211B8}"/>
              </a:ext>
            </a:extLst>
          </p:cNvPr>
          <p:cNvSpPr>
            <a:spLocks noGrp="1"/>
          </p:cNvSpPr>
          <p:nvPr>
            <p:ph type="sldNum" sz="quarter" idx="12"/>
          </p:nvPr>
        </p:nvSpPr>
        <p:spPr/>
        <p:txBody>
          <a:bodyPr/>
          <a:lstStyle/>
          <a:p>
            <a:fld id="{187F8365-A9E9-4A8C-A797-15CE6D8AE044}" type="slidenum">
              <a:rPr lang="en-US" smtClean="0"/>
              <a:t>‹#›</a:t>
            </a:fld>
            <a:endParaRPr lang="en-US"/>
          </a:p>
        </p:txBody>
      </p:sp>
    </p:spTree>
    <p:extLst>
      <p:ext uri="{BB962C8B-B14F-4D97-AF65-F5344CB8AC3E}">
        <p14:creationId xmlns:p14="http://schemas.microsoft.com/office/powerpoint/2010/main" val="3650640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3FBDC-884C-4B66-8D9A-618507D709A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E888C3-8CB1-49F1-B588-4B7FB2CD457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EB96AE-F368-488E-B9F4-8B6E9ED31EA8}"/>
              </a:ext>
            </a:extLst>
          </p:cNvPr>
          <p:cNvSpPr>
            <a:spLocks noGrp="1"/>
          </p:cNvSpPr>
          <p:nvPr>
            <p:ph type="dt" sz="half" idx="10"/>
          </p:nvPr>
        </p:nvSpPr>
        <p:spPr/>
        <p:txBody>
          <a:bodyPr/>
          <a:lstStyle/>
          <a:p>
            <a:fld id="{B093BC78-62DA-47E3-BDEB-755303C8DD85}" type="datetimeFigureOut">
              <a:rPr lang="en-US" smtClean="0"/>
              <a:t>4/27/2018</a:t>
            </a:fld>
            <a:endParaRPr lang="en-US"/>
          </a:p>
        </p:txBody>
      </p:sp>
      <p:sp>
        <p:nvSpPr>
          <p:cNvPr id="5" name="Footer Placeholder 4">
            <a:extLst>
              <a:ext uri="{FF2B5EF4-FFF2-40B4-BE49-F238E27FC236}">
                <a16:creationId xmlns:a16="http://schemas.microsoft.com/office/drawing/2014/main" id="{60D37E12-57CF-4953-9FC1-27BDF48C06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B7DD5F-433C-4493-A982-99E456E62AB5}"/>
              </a:ext>
            </a:extLst>
          </p:cNvPr>
          <p:cNvSpPr>
            <a:spLocks noGrp="1"/>
          </p:cNvSpPr>
          <p:nvPr>
            <p:ph type="sldNum" sz="quarter" idx="12"/>
          </p:nvPr>
        </p:nvSpPr>
        <p:spPr/>
        <p:txBody>
          <a:bodyPr/>
          <a:lstStyle/>
          <a:p>
            <a:fld id="{187F8365-A9E9-4A8C-A797-15CE6D8AE044}" type="slidenum">
              <a:rPr lang="en-US" smtClean="0"/>
              <a:t>‹#›</a:t>
            </a:fld>
            <a:endParaRPr lang="en-US"/>
          </a:p>
        </p:txBody>
      </p:sp>
    </p:spTree>
    <p:extLst>
      <p:ext uri="{BB962C8B-B14F-4D97-AF65-F5344CB8AC3E}">
        <p14:creationId xmlns:p14="http://schemas.microsoft.com/office/powerpoint/2010/main" val="3154754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776C51-627B-4FD9-9074-8D9591BE03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7714FCC-2474-4BEF-8DAF-4527E81E5EB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C29FE7-8501-4806-9798-3F5B6D249A0A}"/>
              </a:ext>
            </a:extLst>
          </p:cNvPr>
          <p:cNvSpPr>
            <a:spLocks noGrp="1"/>
          </p:cNvSpPr>
          <p:nvPr>
            <p:ph type="dt" sz="half" idx="10"/>
          </p:nvPr>
        </p:nvSpPr>
        <p:spPr/>
        <p:txBody>
          <a:bodyPr/>
          <a:lstStyle/>
          <a:p>
            <a:fld id="{B093BC78-62DA-47E3-BDEB-755303C8DD85}" type="datetimeFigureOut">
              <a:rPr lang="en-US" smtClean="0"/>
              <a:t>4/27/2018</a:t>
            </a:fld>
            <a:endParaRPr lang="en-US"/>
          </a:p>
        </p:txBody>
      </p:sp>
      <p:sp>
        <p:nvSpPr>
          <p:cNvPr id="5" name="Footer Placeholder 4">
            <a:extLst>
              <a:ext uri="{FF2B5EF4-FFF2-40B4-BE49-F238E27FC236}">
                <a16:creationId xmlns:a16="http://schemas.microsoft.com/office/drawing/2014/main" id="{330D747F-32E3-464F-9C03-978AB1FE90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088D71-DD45-499F-AB9A-E0B20B914959}"/>
              </a:ext>
            </a:extLst>
          </p:cNvPr>
          <p:cNvSpPr>
            <a:spLocks noGrp="1"/>
          </p:cNvSpPr>
          <p:nvPr>
            <p:ph type="sldNum" sz="quarter" idx="12"/>
          </p:nvPr>
        </p:nvSpPr>
        <p:spPr/>
        <p:txBody>
          <a:bodyPr/>
          <a:lstStyle/>
          <a:p>
            <a:fld id="{187F8365-A9E9-4A8C-A797-15CE6D8AE044}" type="slidenum">
              <a:rPr lang="en-US" smtClean="0"/>
              <a:t>‹#›</a:t>
            </a:fld>
            <a:endParaRPr lang="en-US"/>
          </a:p>
        </p:txBody>
      </p:sp>
    </p:spTree>
    <p:extLst>
      <p:ext uri="{BB962C8B-B14F-4D97-AF65-F5344CB8AC3E}">
        <p14:creationId xmlns:p14="http://schemas.microsoft.com/office/powerpoint/2010/main" val="2409266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5D362-D88D-4D84-AD17-9939DB9836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E02610-4F3D-474E-8943-8BCE3378D5C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27D988-44AC-4E48-A4EC-F72D6D7D3353}"/>
              </a:ext>
            </a:extLst>
          </p:cNvPr>
          <p:cNvSpPr>
            <a:spLocks noGrp="1"/>
          </p:cNvSpPr>
          <p:nvPr>
            <p:ph type="dt" sz="half" idx="10"/>
          </p:nvPr>
        </p:nvSpPr>
        <p:spPr/>
        <p:txBody>
          <a:bodyPr/>
          <a:lstStyle/>
          <a:p>
            <a:fld id="{B093BC78-62DA-47E3-BDEB-755303C8DD85}" type="datetimeFigureOut">
              <a:rPr lang="en-US" smtClean="0"/>
              <a:t>4/27/2018</a:t>
            </a:fld>
            <a:endParaRPr lang="en-US"/>
          </a:p>
        </p:txBody>
      </p:sp>
      <p:sp>
        <p:nvSpPr>
          <p:cNvPr id="5" name="Footer Placeholder 4">
            <a:extLst>
              <a:ext uri="{FF2B5EF4-FFF2-40B4-BE49-F238E27FC236}">
                <a16:creationId xmlns:a16="http://schemas.microsoft.com/office/drawing/2014/main" id="{10A7B85E-122F-40E0-B52D-FDC75F38F5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EC4E7E-5F66-4BA3-ADAE-CBE4E23DA367}"/>
              </a:ext>
            </a:extLst>
          </p:cNvPr>
          <p:cNvSpPr>
            <a:spLocks noGrp="1"/>
          </p:cNvSpPr>
          <p:nvPr>
            <p:ph type="sldNum" sz="quarter" idx="12"/>
          </p:nvPr>
        </p:nvSpPr>
        <p:spPr/>
        <p:txBody>
          <a:bodyPr/>
          <a:lstStyle/>
          <a:p>
            <a:fld id="{187F8365-A9E9-4A8C-A797-15CE6D8AE044}" type="slidenum">
              <a:rPr lang="en-US" smtClean="0"/>
              <a:t>‹#›</a:t>
            </a:fld>
            <a:endParaRPr lang="en-US"/>
          </a:p>
        </p:txBody>
      </p:sp>
    </p:spTree>
    <p:extLst>
      <p:ext uri="{BB962C8B-B14F-4D97-AF65-F5344CB8AC3E}">
        <p14:creationId xmlns:p14="http://schemas.microsoft.com/office/powerpoint/2010/main" val="534819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2DDD6-3C19-40C9-991F-68007450D7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A18F528-A01D-480B-B6A2-F25C5730CB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1858C3C-35BA-42D7-8B90-1888C7E0A430}"/>
              </a:ext>
            </a:extLst>
          </p:cNvPr>
          <p:cNvSpPr>
            <a:spLocks noGrp="1"/>
          </p:cNvSpPr>
          <p:nvPr>
            <p:ph type="dt" sz="half" idx="10"/>
          </p:nvPr>
        </p:nvSpPr>
        <p:spPr/>
        <p:txBody>
          <a:bodyPr/>
          <a:lstStyle/>
          <a:p>
            <a:fld id="{B093BC78-62DA-47E3-BDEB-755303C8DD85}" type="datetimeFigureOut">
              <a:rPr lang="en-US" smtClean="0"/>
              <a:t>4/27/2018</a:t>
            </a:fld>
            <a:endParaRPr lang="en-US"/>
          </a:p>
        </p:txBody>
      </p:sp>
      <p:sp>
        <p:nvSpPr>
          <p:cNvPr id="5" name="Footer Placeholder 4">
            <a:extLst>
              <a:ext uri="{FF2B5EF4-FFF2-40B4-BE49-F238E27FC236}">
                <a16:creationId xmlns:a16="http://schemas.microsoft.com/office/drawing/2014/main" id="{A7602A32-1E2D-4C74-8E32-6874548C8B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BD060E-636F-4795-8F40-FD49989FB1D3}"/>
              </a:ext>
            </a:extLst>
          </p:cNvPr>
          <p:cNvSpPr>
            <a:spLocks noGrp="1"/>
          </p:cNvSpPr>
          <p:nvPr>
            <p:ph type="sldNum" sz="quarter" idx="12"/>
          </p:nvPr>
        </p:nvSpPr>
        <p:spPr/>
        <p:txBody>
          <a:bodyPr/>
          <a:lstStyle/>
          <a:p>
            <a:fld id="{187F8365-A9E9-4A8C-A797-15CE6D8AE044}" type="slidenum">
              <a:rPr lang="en-US" smtClean="0"/>
              <a:t>‹#›</a:t>
            </a:fld>
            <a:endParaRPr lang="en-US"/>
          </a:p>
        </p:txBody>
      </p:sp>
    </p:spTree>
    <p:extLst>
      <p:ext uri="{BB962C8B-B14F-4D97-AF65-F5344CB8AC3E}">
        <p14:creationId xmlns:p14="http://schemas.microsoft.com/office/powerpoint/2010/main" val="1845136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7534C-6444-49BF-9A42-6E79FFD6D7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E924B0-8542-40E5-99D4-9A2F40851A6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A9E654-7EB5-4C3F-B544-6984D46E3C4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EFCF7E5-6F41-4524-A1F2-4B45764439A4}"/>
              </a:ext>
            </a:extLst>
          </p:cNvPr>
          <p:cNvSpPr>
            <a:spLocks noGrp="1"/>
          </p:cNvSpPr>
          <p:nvPr>
            <p:ph type="dt" sz="half" idx="10"/>
          </p:nvPr>
        </p:nvSpPr>
        <p:spPr/>
        <p:txBody>
          <a:bodyPr/>
          <a:lstStyle/>
          <a:p>
            <a:fld id="{B093BC78-62DA-47E3-BDEB-755303C8DD85}" type="datetimeFigureOut">
              <a:rPr lang="en-US" smtClean="0"/>
              <a:t>4/27/2018</a:t>
            </a:fld>
            <a:endParaRPr lang="en-US"/>
          </a:p>
        </p:txBody>
      </p:sp>
      <p:sp>
        <p:nvSpPr>
          <p:cNvPr id="6" name="Footer Placeholder 5">
            <a:extLst>
              <a:ext uri="{FF2B5EF4-FFF2-40B4-BE49-F238E27FC236}">
                <a16:creationId xmlns:a16="http://schemas.microsoft.com/office/drawing/2014/main" id="{644EEA06-07FA-446A-991C-388CED2FA4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F4941D-3C73-4E6D-A6CC-D9B00EF3579D}"/>
              </a:ext>
            </a:extLst>
          </p:cNvPr>
          <p:cNvSpPr>
            <a:spLocks noGrp="1"/>
          </p:cNvSpPr>
          <p:nvPr>
            <p:ph type="sldNum" sz="quarter" idx="12"/>
          </p:nvPr>
        </p:nvSpPr>
        <p:spPr/>
        <p:txBody>
          <a:bodyPr/>
          <a:lstStyle/>
          <a:p>
            <a:fld id="{187F8365-A9E9-4A8C-A797-15CE6D8AE044}" type="slidenum">
              <a:rPr lang="en-US" smtClean="0"/>
              <a:t>‹#›</a:t>
            </a:fld>
            <a:endParaRPr lang="en-US"/>
          </a:p>
        </p:txBody>
      </p:sp>
    </p:spTree>
    <p:extLst>
      <p:ext uri="{BB962C8B-B14F-4D97-AF65-F5344CB8AC3E}">
        <p14:creationId xmlns:p14="http://schemas.microsoft.com/office/powerpoint/2010/main" val="2169998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6A944-4DE8-4F6C-8843-8078318498D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F743B0-7337-4D06-B96D-0BC621F691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ADC5DCE-7D21-478A-B8C4-9FB1C670A69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DD16AF-6B5F-4D50-9AD4-AD2F314127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8664A61-3E03-4FCC-AB31-F71454B5916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2D385A-1AB2-434D-A226-CFEAD39DFEB6}"/>
              </a:ext>
            </a:extLst>
          </p:cNvPr>
          <p:cNvSpPr>
            <a:spLocks noGrp="1"/>
          </p:cNvSpPr>
          <p:nvPr>
            <p:ph type="dt" sz="half" idx="10"/>
          </p:nvPr>
        </p:nvSpPr>
        <p:spPr/>
        <p:txBody>
          <a:bodyPr/>
          <a:lstStyle/>
          <a:p>
            <a:fld id="{B093BC78-62DA-47E3-BDEB-755303C8DD85}" type="datetimeFigureOut">
              <a:rPr lang="en-US" smtClean="0"/>
              <a:t>4/27/2018</a:t>
            </a:fld>
            <a:endParaRPr lang="en-US"/>
          </a:p>
        </p:txBody>
      </p:sp>
      <p:sp>
        <p:nvSpPr>
          <p:cNvPr id="8" name="Footer Placeholder 7">
            <a:extLst>
              <a:ext uri="{FF2B5EF4-FFF2-40B4-BE49-F238E27FC236}">
                <a16:creationId xmlns:a16="http://schemas.microsoft.com/office/drawing/2014/main" id="{B981BAEF-701B-45D6-B5ED-4E9CC57616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EE0853D-76AC-4797-AC1B-2F214623B275}"/>
              </a:ext>
            </a:extLst>
          </p:cNvPr>
          <p:cNvSpPr>
            <a:spLocks noGrp="1"/>
          </p:cNvSpPr>
          <p:nvPr>
            <p:ph type="sldNum" sz="quarter" idx="12"/>
          </p:nvPr>
        </p:nvSpPr>
        <p:spPr/>
        <p:txBody>
          <a:bodyPr/>
          <a:lstStyle/>
          <a:p>
            <a:fld id="{187F8365-A9E9-4A8C-A797-15CE6D8AE044}" type="slidenum">
              <a:rPr lang="en-US" smtClean="0"/>
              <a:t>‹#›</a:t>
            </a:fld>
            <a:endParaRPr lang="en-US"/>
          </a:p>
        </p:txBody>
      </p:sp>
    </p:spTree>
    <p:extLst>
      <p:ext uri="{BB962C8B-B14F-4D97-AF65-F5344CB8AC3E}">
        <p14:creationId xmlns:p14="http://schemas.microsoft.com/office/powerpoint/2010/main" val="2459879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28647-9460-4AF3-9D6B-F8BCF7A2DF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F8E73C-95CC-4212-8A1F-2DCB84796130}"/>
              </a:ext>
            </a:extLst>
          </p:cNvPr>
          <p:cNvSpPr>
            <a:spLocks noGrp="1"/>
          </p:cNvSpPr>
          <p:nvPr>
            <p:ph type="dt" sz="half" idx="10"/>
          </p:nvPr>
        </p:nvSpPr>
        <p:spPr/>
        <p:txBody>
          <a:bodyPr/>
          <a:lstStyle/>
          <a:p>
            <a:fld id="{B093BC78-62DA-47E3-BDEB-755303C8DD85}" type="datetimeFigureOut">
              <a:rPr lang="en-US" smtClean="0"/>
              <a:t>4/27/2018</a:t>
            </a:fld>
            <a:endParaRPr lang="en-US"/>
          </a:p>
        </p:txBody>
      </p:sp>
      <p:sp>
        <p:nvSpPr>
          <p:cNvPr id="4" name="Footer Placeholder 3">
            <a:extLst>
              <a:ext uri="{FF2B5EF4-FFF2-40B4-BE49-F238E27FC236}">
                <a16:creationId xmlns:a16="http://schemas.microsoft.com/office/drawing/2014/main" id="{D756A12C-69B0-4DA1-BAB4-B2C46E09837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4D0024-E78E-4CFE-AA98-974573A261F7}"/>
              </a:ext>
            </a:extLst>
          </p:cNvPr>
          <p:cNvSpPr>
            <a:spLocks noGrp="1"/>
          </p:cNvSpPr>
          <p:nvPr>
            <p:ph type="sldNum" sz="quarter" idx="12"/>
          </p:nvPr>
        </p:nvSpPr>
        <p:spPr/>
        <p:txBody>
          <a:bodyPr/>
          <a:lstStyle/>
          <a:p>
            <a:fld id="{187F8365-A9E9-4A8C-A797-15CE6D8AE044}" type="slidenum">
              <a:rPr lang="en-US" smtClean="0"/>
              <a:t>‹#›</a:t>
            </a:fld>
            <a:endParaRPr lang="en-US"/>
          </a:p>
        </p:txBody>
      </p:sp>
    </p:spTree>
    <p:extLst>
      <p:ext uri="{BB962C8B-B14F-4D97-AF65-F5344CB8AC3E}">
        <p14:creationId xmlns:p14="http://schemas.microsoft.com/office/powerpoint/2010/main" val="2899939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A5F943-259C-428C-96E1-D309A02E5009}"/>
              </a:ext>
            </a:extLst>
          </p:cNvPr>
          <p:cNvSpPr>
            <a:spLocks noGrp="1"/>
          </p:cNvSpPr>
          <p:nvPr>
            <p:ph type="dt" sz="half" idx="10"/>
          </p:nvPr>
        </p:nvSpPr>
        <p:spPr/>
        <p:txBody>
          <a:bodyPr/>
          <a:lstStyle/>
          <a:p>
            <a:fld id="{B093BC78-62DA-47E3-BDEB-755303C8DD85}" type="datetimeFigureOut">
              <a:rPr lang="en-US" smtClean="0"/>
              <a:t>4/27/2018</a:t>
            </a:fld>
            <a:endParaRPr lang="en-US"/>
          </a:p>
        </p:txBody>
      </p:sp>
      <p:sp>
        <p:nvSpPr>
          <p:cNvPr id="3" name="Footer Placeholder 2">
            <a:extLst>
              <a:ext uri="{FF2B5EF4-FFF2-40B4-BE49-F238E27FC236}">
                <a16:creationId xmlns:a16="http://schemas.microsoft.com/office/drawing/2014/main" id="{B05A4583-2C93-4051-8346-7ACDC034224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45976D4-EF89-4E51-88EF-3A38FA887657}"/>
              </a:ext>
            </a:extLst>
          </p:cNvPr>
          <p:cNvSpPr>
            <a:spLocks noGrp="1"/>
          </p:cNvSpPr>
          <p:nvPr>
            <p:ph type="sldNum" sz="quarter" idx="12"/>
          </p:nvPr>
        </p:nvSpPr>
        <p:spPr/>
        <p:txBody>
          <a:bodyPr/>
          <a:lstStyle/>
          <a:p>
            <a:fld id="{187F8365-A9E9-4A8C-A797-15CE6D8AE044}" type="slidenum">
              <a:rPr lang="en-US" smtClean="0"/>
              <a:t>‹#›</a:t>
            </a:fld>
            <a:endParaRPr lang="en-US"/>
          </a:p>
        </p:txBody>
      </p:sp>
    </p:spTree>
    <p:extLst>
      <p:ext uri="{BB962C8B-B14F-4D97-AF65-F5344CB8AC3E}">
        <p14:creationId xmlns:p14="http://schemas.microsoft.com/office/powerpoint/2010/main" val="1916959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8E8BC-5DA1-4951-B9BC-633CF00A6F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B532ADD-AC77-4463-B30A-8F051B0975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0999310-38A1-45D0-A131-AC4E29F39A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20AEB40-6953-45D1-A259-9F56FAE97C91}"/>
              </a:ext>
            </a:extLst>
          </p:cNvPr>
          <p:cNvSpPr>
            <a:spLocks noGrp="1"/>
          </p:cNvSpPr>
          <p:nvPr>
            <p:ph type="dt" sz="half" idx="10"/>
          </p:nvPr>
        </p:nvSpPr>
        <p:spPr/>
        <p:txBody>
          <a:bodyPr/>
          <a:lstStyle/>
          <a:p>
            <a:fld id="{B093BC78-62DA-47E3-BDEB-755303C8DD85}" type="datetimeFigureOut">
              <a:rPr lang="en-US" smtClean="0"/>
              <a:t>4/27/2018</a:t>
            </a:fld>
            <a:endParaRPr lang="en-US"/>
          </a:p>
        </p:txBody>
      </p:sp>
      <p:sp>
        <p:nvSpPr>
          <p:cNvPr id="6" name="Footer Placeholder 5">
            <a:extLst>
              <a:ext uri="{FF2B5EF4-FFF2-40B4-BE49-F238E27FC236}">
                <a16:creationId xmlns:a16="http://schemas.microsoft.com/office/drawing/2014/main" id="{F7C29383-3483-42CB-BE96-2CC70160D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BF8326-E7A5-4DA4-A031-5A063E6791B8}"/>
              </a:ext>
            </a:extLst>
          </p:cNvPr>
          <p:cNvSpPr>
            <a:spLocks noGrp="1"/>
          </p:cNvSpPr>
          <p:nvPr>
            <p:ph type="sldNum" sz="quarter" idx="12"/>
          </p:nvPr>
        </p:nvSpPr>
        <p:spPr/>
        <p:txBody>
          <a:bodyPr/>
          <a:lstStyle/>
          <a:p>
            <a:fld id="{187F8365-A9E9-4A8C-A797-15CE6D8AE044}" type="slidenum">
              <a:rPr lang="en-US" smtClean="0"/>
              <a:t>‹#›</a:t>
            </a:fld>
            <a:endParaRPr lang="en-US"/>
          </a:p>
        </p:txBody>
      </p:sp>
    </p:spTree>
    <p:extLst>
      <p:ext uri="{BB962C8B-B14F-4D97-AF65-F5344CB8AC3E}">
        <p14:creationId xmlns:p14="http://schemas.microsoft.com/office/powerpoint/2010/main" val="1949563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4B31B-7A15-4D8F-AFE2-B8796046CA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A4271A-4E6D-4765-8FBE-8CB96F2160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92BE816-56E0-41AF-ABF0-3A967DF8CC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1A77F47-9A13-433F-B191-929BEB510DB1}"/>
              </a:ext>
            </a:extLst>
          </p:cNvPr>
          <p:cNvSpPr>
            <a:spLocks noGrp="1"/>
          </p:cNvSpPr>
          <p:nvPr>
            <p:ph type="dt" sz="half" idx="10"/>
          </p:nvPr>
        </p:nvSpPr>
        <p:spPr/>
        <p:txBody>
          <a:bodyPr/>
          <a:lstStyle/>
          <a:p>
            <a:fld id="{B093BC78-62DA-47E3-BDEB-755303C8DD85}" type="datetimeFigureOut">
              <a:rPr lang="en-US" smtClean="0"/>
              <a:t>4/27/2018</a:t>
            </a:fld>
            <a:endParaRPr lang="en-US"/>
          </a:p>
        </p:txBody>
      </p:sp>
      <p:sp>
        <p:nvSpPr>
          <p:cNvPr id="6" name="Footer Placeholder 5">
            <a:extLst>
              <a:ext uri="{FF2B5EF4-FFF2-40B4-BE49-F238E27FC236}">
                <a16:creationId xmlns:a16="http://schemas.microsoft.com/office/drawing/2014/main" id="{CEC29A12-2261-4354-BDA4-CA2699DA92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C9AE34-0A45-4B8D-8A86-FEC741C59549}"/>
              </a:ext>
            </a:extLst>
          </p:cNvPr>
          <p:cNvSpPr>
            <a:spLocks noGrp="1"/>
          </p:cNvSpPr>
          <p:nvPr>
            <p:ph type="sldNum" sz="quarter" idx="12"/>
          </p:nvPr>
        </p:nvSpPr>
        <p:spPr/>
        <p:txBody>
          <a:bodyPr/>
          <a:lstStyle/>
          <a:p>
            <a:fld id="{187F8365-A9E9-4A8C-A797-15CE6D8AE044}" type="slidenum">
              <a:rPr lang="en-US" smtClean="0"/>
              <a:t>‹#›</a:t>
            </a:fld>
            <a:endParaRPr lang="en-US"/>
          </a:p>
        </p:txBody>
      </p:sp>
    </p:spTree>
    <p:extLst>
      <p:ext uri="{BB962C8B-B14F-4D97-AF65-F5344CB8AC3E}">
        <p14:creationId xmlns:p14="http://schemas.microsoft.com/office/powerpoint/2010/main" val="22461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brightnessContrast bright="-35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D23999-B344-44CF-9104-BA312544DC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67033D-2EE4-406E-BAF3-6D2B577C10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04D070-9F90-4154-8744-45C9CBD9CA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93BC78-62DA-47E3-BDEB-755303C8DD85}" type="datetimeFigureOut">
              <a:rPr lang="en-US" smtClean="0"/>
              <a:t>4/27/2018</a:t>
            </a:fld>
            <a:endParaRPr lang="en-US"/>
          </a:p>
        </p:txBody>
      </p:sp>
      <p:sp>
        <p:nvSpPr>
          <p:cNvPr id="5" name="Footer Placeholder 4">
            <a:extLst>
              <a:ext uri="{FF2B5EF4-FFF2-40B4-BE49-F238E27FC236}">
                <a16:creationId xmlns:a16="http://schemas.microsoft.com/office/drawing/2014/main" id="{F9F85BCD-3540-43C1-9999-27C5BF3C88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4893B85-6020-410A-8154-5D54F61F99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7F8365-A9E9-4A8C-A797-15CE6D8AE044}" type="slidenum">
              <a:rPr lang="en-US" smtClean="0"/>
              <a:t>‹#›</a:t>
            </a:fld>
            <a:endParaRPr lang="en-US"/>
          </a:p>
        </p:txBody>
      </p:sp>
    </p:spTree>
    <p:extLst>
      <p:ext uri="{BB962C8B-B14F-4D97-AF65-F5344CB8AC3E}">
        <p14:creationId xmlns:p14="http://schemas.microsoft.com/office/powerpoint/2010/main" val="2078630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F22B0-1F3C-420F-B5B9-6A273EE58C45}"/>
              </a:ext>
            </a:extLst>
          </p:cNvPr>
          <p:cNvSpPr>
            <a:spLocks noGrp="1"/>
          </p:cNvSpPr>
          <p:nvPr>
            <p:ph type="ctrTitle"/>
          </p:nvPr>
        </p:nvSpPr>
        <p:spPr>
          <a:xfrm>
            <a:off x="595086" y="580571"/>
            <a:ext cx="11190514" cy="3425372"/>
          </a:xfrm>
        </p:spPr>
        <p:txBody>
          <a:bodyPr/>
          <a:lstStyle/>
          <a:p>
            <a:r>
              <a:rPr lang="en-US" sz="7200" dirty="0">
                <a:solidFill>
                  <a:schemeClr val="accent2">
                    <a:lumMod val="20000"/>
                    <a:lumOff val="80000"/>
                  </a:schemeClr>
                </a:solidFill>
                <a:effectLst>
                  <a:outerShdw blurRad="38100" dist="38100" dir="2700000" algn="tl">
                    <a:srgbClr val="000000">
                      <a:alpha val="43137"/>
                    </a:srgbClr>
                  </a:outerShdw>
                </a:effectLst>
                <a:latin typeface="Footlight MT Light" panose="0204060206030A020304" pitchFamily="18" charset="0"/>
              </a:rPr>
              <a:t>The Conversion of</a:t>
            </a:r>
            <a:br>
              <a:rPr lang="en-US" dirty="0">
                <a:solidFill>
                  <a:schemeClr val="accent2">
                    <a:lumMod val="20000"/>
                    <a:lumOff val="80000"/>
                  </a:schemeClr>
                </a:solidFill>
                <a:effectLst>
                  <a:outerShdw blurRad="38100" dist="38100" dir="2700000" algn="tl">
                    <a:srgbClr val="000000">
                      <a:alpha val="43137"/>
                    </a:srgbClr>
                  </a:outerShdw>
                </a:effectLst>
                <a:latin typeface="Footlight MT Light" panose="0204060206030A020304" pitchFamily="18" charset="0"/>
              </a:rPr>
            </a:br>
            <a:r>
              <a:rPr lang="en-US" sz="12000" dirty="0">
                <a:solidFill>
                  <a:schemeClr val="accent2">
                    <a:lumMod val="20000"/>
                    <a:lumOff val="80000"/>
                  </a:schemeClr>
                </a:solidFill>
                <a:effectLst>
                  <a:outerShdw blurRad="38100" dist="38100" dir="2700000" algn="tl">
                    <a:srgbClr val="000000">
                      <a:alpha val="43137"/>
                    </a:srgbClr>
                  </a:outerShdw>
                </a:effectLst>
                <a:latin typeface="Footlight MT Light" panose="0204060206030A020304" pitchFamily="18" charset="0"/>
              </a:rPr>
              <a:t>Lydia</a:t>
            </a:r>
          </a:p>
        </p:txBody>
      </p:sp>
      <p:sp>
        <p:nvSpPr>
          <p:cNvPr id="3" name="Subtitle 2">
            <a:extLst>
              <a:ext uri="{FF2B5EF4-FFF2-40B4-BE49-F238E27FC236}">
                <a16:creationId xmlns:a16="http://schemas.microsoft.com/office/drawing/2014/main" id="{A61A0F98-46A4-45D2-84EF-3B8A356E0D13}"/>
              </a:ext>
            </a:extLst>
          </p:cNvPr>
          <p:cNvSpPr>
            <a:spLocks noGrp="1"/>
          </p:cNvSpPr>
          <p:nvPr>
            <p:ph type="subTitle" idx="1"/>
          </p:nvPr>
        </p:nvSpPr>
        <p:spPr>
          <a:xfrm>
            <a:off x="1524000" y="4905829"/>
            <a:ext cx="9144000" cy="990600"/>
          </a:xfrm>
        </p:spPr>
        <p:txBody>
          <a:bodyPr>
            <a:normAutofit/>
          </a:bodyPr>
          <a:lstStyle/>
          <a:p>
            <a:r>
              <a:rPr lang="en-US" sz="4800" dirty="0">
                <a:solidFill>
                  <a:schemeClr val="accent2">
                    <a:lumMod val="20000"/>
                    <a:lumOff val="80000"/>
                  </a:schemeClr>
                </a:solidFill>
                <a:effectLst>
                  <a:outerShdw blurRad="38100" dist="38100" dir="2700000" algn="tl">
                    <a:srgbClr val="000000">
                      <a:alpha val="43137"/>
                    </a:srgbClr>
                  </a:outerShdw>
                </a:effectLst>
              </a:rPr>
              <a:t>Acts 16:14-15</a:t>
            </a:r>
          </a:p>
        </p:txBody>
      </p:sp>
    </p:spTree>
    <p:extLst>
      <p:ext uri="{BB962C8B-B14F-4D97-AF65-F5344CB8AC3E}">
        <p14:creationId xmlns:p14="http://schemas.microsoft.com/office/powerpoint/2010/main" val="2354539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F22B0-1F3C-420F-B5B9-6A273EE58C45}"/>
              </a:ext>
            </a:extLst>
          </p:cNvPr>
          <p:cNvSpPr>
            <a:spLocks noGrp="1"/>
          </p:cNvSpPr>
          <p:nvPr>
            <p:ph type="ctrTitle"/>
          </p:nvPr>
        </p:nvSpPr>
        <p:spPr>
          <a:xfrm>
            <a:off x="261257" y="185057"/>
            <a:ext cx="11669486" cy="1190172"/>
          </a:xfrm>
        </p:spPr>
        <p:txBody>
          <a:bodyPr>
            <a:normAutofit/>
          </a:bodyPr>
          <a:lstStyle/>
          <a:p>
            <a:r>
              <a:rPr lang="en-US" sz="6600" dirty="0">
                <a:solidFill>
                  <a:schemeClr val="accent2">
                    <a:lumMod val="20000"/>
                    <a:lumOff val="80000"/>
                  </a:schemeClr>
                </a:solidFill>
                <a:effectLst>
                  <a:outerShdw blurRad="38100" dist="38100" dir="2700000" algn="tl">
                    <a:srgbClr val="000000">
                      <a:alpha val="43137"/>
                    </a:srgbClr>
                  </a:outerShdw>
                </a:effectLst>
                <a:latin typeface="Footlight MT Light" panose="0204060206030A020304" pitchFamily="18" charset="0"/>
              </a:rPr>
              <a:t>Her wonderful character</a:t>
            </a:r>
          </a:p>
        </p:txBody>
      </p:sp>
      <p:sp>
        <p:nvSpPr>
          <p:cNvPr id="3" name="Subtitle 2">
            <a:extLst>
              <a:ext uri="{FF2B5EF4-FFF2-40B4-BE49-F238E27FC236}">
                <a16:creationId xmlns:a16="http://schemas.microsoft.com/office/drawing/2014/main" id="{A61A0F98-46A4-45D2-84EF-3B8A356E0D13}"/>
              </a:ext>
            </a:extLst>
          </p:cNvPr>
          <p:cNvSpPr>
            <a:spLocks noGrp="1"/>
          </p:cNvSpPr>
          <p:nvPr>
            <p:ph type="subTitle" idx="1"/>
          </p:nvPr>
        </p:nvSpPr>
        <p:spPr>
          <a:xfrm>
            <a:off x="740229" y="1524000"/>
            <a:ext cx="10668000" cy="5036457"/>
          </a:xfrm>
        </p:spPr>
        <p:txBody>
          <a:bodyPr>
            <a:normAutofit fontScale="92500"/>
          </a:bodyPr>
          <a:lstStyle/>
          <a:p>
            <a:pPr marL="406400" indent="-406400" algn="l">
              <a:buFont typeface="Arial" panose="020B0604020202020204" pitchFamily="34" charset="0"/>
              <a:buChar char="•"/>
            </a:pPr>
            <a:r>
              <a:rPr lang="en-US" sz="4800" dirty="0">
                <a:solidFill>
                  <a:srgbClr val="FBE5D6"/>
                </a:solidFill>
              </a:rPr>
              <a:t>She is described as a "worshiper of God." </a:t>
            </a:r>
          </a:p>
          <a:p>
            <a:pPr marL="406400" indent="-406400" algn="l">
              <a:buFont typeface="Arial" panose="020B0604020202020204" pitchFamily="34" charset="0"/>
              <a:buChar char="•"/>
            </a:pPr>
            <a:r>
              <a:rPr lang="en-US" sz="4800" dirty="0">
                <a:solidFill>
                  <a:srgbClr val="FBE5D6"/>
                </a:solidFill>
              </a:rPr>
              <a:t>She was worshipping on the Sabbath (zeal).</a:t>
            </a:r>
          </a:p>
          <a:p>
            <a:pPr marL="406400" indent="-406400" algn="l">
              <a:buFont typeface="Arial" panose="020B0604020202020204" pitchFamily="34" charset="0"/>
              <a:buChar char="•"/>
            </a:pPr>
            <a:r>
              <a:rPr lang="en-US" sz="4800" dirty="0">
                <a:solidFill>
                  <a:srgbClr val="FBE5D6"/>
                </a:solidFill>
              </a:rPr>
              <a:t>Lydia worshiped even though there was no synagogue. </a:t>
            </a:r>
          </a:p>
          <a:p>
            <a:pPr marL="406400" indent="-406400" algn="l">
              <a:buFont typeface="Arial" panose="020B0604020202020204" pitchFamily="34" charset="0"/>
              <a:buChar char="•"/>
            </a:pPr>
            <a:r>
              <a:rPr lang="en-US" sz="4800" dirty="0">
                <a:solidFill>
                  <a:srgbClr val="FBE5D6"/>
                </a:solidFill>
              </a:rPr>
              <a:t>Lydia was a hospitable woman. </a:t>
            </a:r>
          </a:p>
          <a:p>
            <a:r>
              <a:rPr lang="en-US" sz="4800" b="1" dirty="0">
                <a:solidFill>
                  <a:srgbClr val="FFFF00"/>
                </a:solidFill>
              </a:rPr>
              <a:t>Just like Cornelius, Lydia was a wonderful person - yet lost in her sins.</a:t>
            </a:r>
          </a:p>
        </p:txBody>
      </p:sp>
    </p:spTree>
    <p:extLst>
      <p:ext uri="{BB962C8B-B14F-4D97-AF65-F5344CB8AC3E}">
        <p14:creationId xmlns:p14="http://schemas.microsoft.com/office/powerpoint/2010/main" val="2175934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F22B0-1F3C-420F-B5B9-6A273EE58C45}"/>
              </a:ext>
            </a:extLst>
          </p:cNvPr>
          <p:cNvSpPr>
            <a:spLocks noGrp="1"/>
          </p:cNvSpPr>
          <p:nvPr>
            <p:ph type="ctrTitle"/>
          </p:nvPr>
        </p:nvSpPr>
        <p:spPr>
          <a:xfrm>
            <a:off x="261257" y="185057"/>
            <a:ext cx="11669486" cy="1190172"/>
          </a:xfrm>
        </p:spPr>
        <p:txBody>
          <a:bodyPr>
            <a:normAutofit/>
          </a:bodyPr>
          <a:lstStyle/>
          <a:p>
            <a:r>
              <a:rPr lang="en-US" sz="6600" dirty="0">
                <a:solidFill>
                  <a:schemeClr val="accent2">
                    <a:lumMod val="20000"/>
                    <a:lumOff val="80000"/>
                  </a:schemeClr>
                </a:solidFill>
                <a:effectLst>
                  <a:outerShdw blurRad="38100" dist="38100" dir="2700000" algn="tl">
                    <a:srgbClr val="000000">
                      <a:alpha val="43137"/>
                    </a:srgbClr>
                  </a:outerShdw>
                </a:effectLst>
                <a:latin typeface="Footlight MT Light" panose="0204060206030A020304" pitchFamily="18" charset="0"/>
              </a:rPr>
              <a:t>“whose heart the Lord opened”</a:t>
            </a:r>
          </a:p>
        </p:txBody>
      </p:sp>
      <p:sp>
        <p:nvSpPr>
          <p:cNvPr id="3" name="Subtitle 2">
            <a:extLst>
              <a:ext uri="{FF2B5EF4-FFF2-40B4-BE49-F238E27FC236}">
                <a16:creationId xmlns:a16="http://schemas.microsoft.com/office/drawing/2014/main" id="{A61A0F98-46A4-45D2-84EF-3B8A356E0D13}"/>
              </a:ext>
            </a:extLst>
          </p:cNvPr>
          <p:cNvSpPr>
            <a:spLocks noGrp="1"/>
          </p:cNvSpPr>
          <p:nvPr>
            <p:ph type="subTitle" idx="1"/>
          </p:nvPr>
        </p:nvSpPr>
        <p:spPr>
          <a:xfrm>
            <a:off x="420914" y="1524000"/>
            <a:ext cx="11379200" cy="5036457"/>
          </a:xfrm>
        </p:spPr>
        <p:txBody>
          <a:bodyPr>
            <a:normAutofit/>
          </a:bodyPr>
          <a:lstStyle/>
          <a:p>
            <a:pPr marL="406400" indent="-406400" algn="l">
              <a:buFont typeface="Arial" panose="020B0604020202020204" pitchFamily="34" charset="0"/>
              <a:buChar char="•"/>
            </a:pPr>
            <a:r>
              <a:rPr lang="en-US" sz="4400" dirty="0">
                <a:solidFill>
                  <a:srgbClr val="FBE5D6"/>
                </a:solidFill>
              </a:rPr>
              <a:t>In some sense, her heart was previously closed.</a:t>
            </a:r>
          </a:p>
          <a:p>
            <a:pPr marL="406400" indent="-406400" algn="l">
              <a:buFont typeface="Arial" panose="020B0604020202020204" pitchFamily="34" charset="0"/>
              <a:buChar char="•"/>
            </a:pPr>
            <a:r>
              <a:rPr lang="en-US" sz="4400" dirty="0">
                <a:solidFill>
                  <a:srgbClr val="FBE5D6"/>
                </a:solidFill>
              </a:rPr>
              <a:t>Not depravity – She was inclined to be worshipful</a:t>
            </a:r>
          </a:p>
          <a:p>
            <a:pPr marL="406400" indent="-406400" algn="l">
              <a:buFont typeface="Arial" panose="020B0604020202020204" pitchFamily="34" charset="0"/>
              <a:buChar char="•"/>
            </a:pPr>
            <a:r>
              <a:rPr lang="en-US" sz="4400" dirty="0">
                <a:solidFill>
                  <a:srgbClr val="FBE5D6"/>
                </a:solidFill>
              </a:rPr>
              <a:t>Probably had a typical view of the Christ         </a:t>
            </a:r>
            <a:r>
              <a:rPr lang="en-US" sz="4000" dirty="0">
                <a:solidFill>
                  <a:srgbClr val="FBE5D6"/>
                </a:solidFill>
              </a:rPr>
              <a:t>(cf. 1 Corinthians 1:23)</a:t>
            </a:r>
          </a:p>
          <a:p>
            <a:r>
              <a:rPr lang="en-US" sz="4400" b="1" dirty="0">
                <a:solidFill>
                  <a:srgbClr val="FFFF00"/>
                </a:solidFill>
              </a:rPr>
              <a:t>Her heart was opened as all hearts are opened, through the preaching of the gospel of Christ</a:t>
            </a:r>
          </a:p>
        </p:txBody>
      </p:sp>
    </p:spTree>
    <p:extLst>
      <p:ext uri="{BB962C8B-B14F-4D97-AF65-F5344CB8AC3E}">
        <p14:creationId xmlns:p14="http://schemas.microsoft.com/office/powerpoint/2010/main" val="3222480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F22B0-1F3C-420F-B5B9-6A273EE58C45}"/>
              </a:ext>
            </a:extLst>
          </p:cNvPr>
          <p:cNvSpPr>
            <a:spLocks noGrp="1"/>
          </p:cNvSpPr>
          <p:nvPr>
            <p:ph type="ctrTitle"/>
          </p:nvPr>
        </p:nvSpPr>
        <p:spPr>
          <a:xfrm>
            <a:off x="261257" y="5961740"/>
            <a:ext cx="11669486" cy="722086"/>
          </a:xfrm>
        </p:spPr>
        <p:txBody>
          <a:bodyPr>
            <a:normAutofit/>
          </a:bodyPr>
          <a:lstStyle/>
          <a:p>
            <a:pPr algn="r"/>
            <a:r>
              <a:rPr lang="en-US" sz="3600" dirty="0">
                <a:solidFill>
                  <a:schemeClr val="accent2">
                    <a:lumMod val="20000"/>
                    <a:lumOff val="80000"/>
                  </a:schemeClr>
                </a:solidFill>
                <a:effectLst>
                  <a:outerShdw blurRad="38100" dist="38100" dir="2700000" algn="tl">
                    <a:srgbClr val="000000">
                      <a:alpha val="43137"/>
                    </a:srgbClr>
                  </a:outerShdw>
                </a:effectLst>
                <a:latin typeface="Footlight MT Light" panose="0204060206030A020304" pitchFamily="18" charset="0"/>
              </a:rPr>
              <a:t>Mike Willis quote, 2/87 GOT</a:t>
            </a:r>
          </a:p>
        </p:txBody>
      </p:sp>
      <p:sp>
        <p:nvSpPr>
          <p:cNvPr id="3" name="Subtitle 2">
            <a:extLst>
              <a:ext uri="{FF2B5EF4-FFF2-40B4-BE49-F238E27FC236}">
                <a16:creationId xmlns:a16="http://schemas.microsoft.com/office/drawing/2014/main" id="{A61A0F98-46A4-45D2-84EF-3B8A356E0D13}"/>
              </a:ext>
            </a:extLst>
          </p:cNvPr>
          <p:cNvSpPr>
            <a:spLocks noGrp="1"/>
          </p:cNvSpPr>
          <p:nvPr>
            <p:ph type="subTitle" idx="1"/>
          </p:nvPr>
        </p:nvSpPr>
        <p:spPr>
          <a:xfrm>
            <a:off x="522514" y="275772"/>
            <a:ext cx="11277599" cy="5685968"/>
          </a:xfrm>
        </p:spPr>
        <p:txBody>
          <a:bodyPr>
            <a:normAutofit/>
          </a:bodyPr>
          <a:lstStyle/>
          <a:p>
            <a:pPr indent="290513" algn="l"/>
            <a:r>
              <a:rPr lang="en-US" sz="4400" dirty="0">
                <a:solidFill>
                  <a:srgbClr val="FBE5D6"/>
                </a:solidFill>
              </a:rPr>
              <a:t>“To understand why Luke would record, ‘whose heart the Lord opened,’ we need to carefully consider the context…</a:t>
            </a:r>
          </a:p>
          <a:p>
            <a:pPr indent="290513" algn="l"/>
            <a:r>
              <a:rPr lang="en-US" sz="4400" dirty="0">
                <a:solidFill>
                  <a:srgbClr val="FBE5D6"/>
                </a:solidFill>
              </a:rPr>
              <a:t>“…The hand of God was working providentially to bring them to Philippi in answer to the prayers of these godly women. When Luke looked back on the circumstances which led to the conversion of Lydia, he wrote, ‘whose heart the Lord opened.’”</a:t>
            </a:r>
            <a:endParaRPr lang="en-US" sz="4400" b="1" dirty="0">
              <a:solidFill>
                <a:srgbClr val="FFFF00"/>
              </a:solidFill>
            </a:endParaRPr>
          </a:p>
        </p:txBody>
      </p:sp>
    </p:spTree>
    <p:extLst>
      <p:ext uri="{BB962C8B-B14F-4D97-AF65-F5344CB8AC3E}">
        <p14:creationId xmlns:p14="http://schemas.microsoft.com/office/powerpoint/2010/main" val="4008787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F22B0-1F3C-420F-B5B9-6A273EE58C45}"/>
              </a:ext>
            </a:extLst>
          </p:cNvPr>
          <p:cNvSpPr>
            <a:spLocks noGrp="1"/>
          </p:cNvSpPr>
          <p:nvPr>
            <p:ph type="ctrTitle"/>
          </p:nvPr>
        </p:nvSpPr>
        <p:spPr>
          <a:xfrm>
            <a:off x="261257" y="185057"/>
            <a:ext cx="11669486" cy="1190172"/>
          </a:xfrm>
        </p:spPr>
        <p:txBody>
          <a:bodyPr>
            <a:normAutofit/>
          </a:bodyPr>
          <a:lstStyle/>
          <a:p>
            <a:r>
              <a:rPr lang="en-US" sz="6600" dirty="0">
                <a:solidFill>
                  <a:schemeClr val="accent2">
                    <a:lumMod val="20000"/>
                    <a:lumOff val="80000"/>
                  </a:schemeClr>
                </a:solidFill>
                <a:effectLst>
                  <a:outerShdw blurRad="38100" dist="38100" dir="2700000" algn="tl">
                    <a:srgbClr val="000000">
                      <a:alpha val="43137"/>
                    </a:srgbClr>
                  </a:outerShdw>
                </a:effectLst>
                <a:latin typeface="Footlight MT Light" panose="0204060206030A020304" pitchFamily="18" charset="0"/>
              </a:rPr>
              <a:t>Lydia’s obedience to the gospel</a:t>
            </a:r>
          </a:p>
        </p:txBody>
      </p:sp>
      <p:sp>
        <p:nvSpPr>
          <p:cNvPr id="3" name="Subtitle 2">
            <a:extLst>
              <a:ext uri="{FF2B5EF4-FFF2-40B4-BE49-F238E27FC236}">
                <a16:creationId xmlns:a16="http://schemas.microsoft.com/office/drawing/2014/main" id="{A61A0F98-46A4-45D2-84EF-3B8A356E0D13}"/>
              </a:ext>
            </a:extLst>
          </p:cNvPr>
          <p:cNvSpPr>
            <a:spLocks noGrp="1"/>
          </p:cNvSpPr>
          <p:nvPr>
            <p:ph type="subTitle" idx="1"/>
          </p:nvPr>
        </p:nvSpPr>
        <p:spPr>
          <a:xfrm>
            <a:off x="420914" y="1524000"/>
            <a:ext cx="11379200" cy="5334000"/>
          </a:xfrm>
        </p:spPr>
        <p:txBody>
          <a:bodyPr>
            <a:normAutofit/>
          </a:bodyPr>
          <a:lstStyle/>
          <a:p>
            <a:pPr marL="406400" indent="-406400" algn="l">
              <a:buFont typeface="Arial" panose="020B0604020202020204" pitchFamily="34" charset="0"/>
              <a:buChar char="•"/>
            </a:pPr>
            <a:r>
              <a:rPr lang="en-US" sz="4400" dirty="0">
                <a:solidFill>
                  <a:srgbClr val="FBE5D6"/>
                </a:solidFill>
              </a:rPr>
              <a:t>Heeding </a:t>
            </a:r>
            <a:r>
              <a:rPr lang="en-US" sz="4400" i="1" dirty="0">
                <a:solidFill>
                  <a:srgbClr val="FBE5D6"/>
                </a:solidFill>
              </a:rPr>
              <a:t>“attended unto the things which were spoken of Paul” </a:t>
            </a:r>
            <a:r>
              <a:rPr lang="en-US" sz="4400" dirty="0">
                <a:solidFill>
                  <a:srgbClr val="FBE5D6"/>
                </a:solidFill>
              </a:rPr>
              <a:t>(KJV) leads to obedience </a:t>
            </a:r>
            <a:r>
              <a:rPr lang="en-US" sz="4000" dirty="0">
                <a:solidFill>
                  <a:srgbClr val="FBE5D6"/>
                </a:solidFill>
              </a:rPr>
              <a:t>(Romans 16:25-27)</a:t>
            </a:r>
          </a:p>
          <a:p>
            <a:pPr marL="406400" indent="-406400" algn="l">
              <a:buFont typeface="Arial" panose="020B0604020202020204" pitchFamily="34" charset="0"/>
              <a:buChar char="•"/>
            </a:pPr>
            <a:r>
              <a:rPr lang="en-US" sz="4400" dirty="0">
                <a:solidFill>
                  <a:srgbClr val="FBE5D6"/>
                </a:solidFill>
              </a:rPr>
              <a:t>Why was Lydia baptized?  The most obvious answer is that Paul’s preaching commanded it!</a:t>
            </a:r>
            <a:r>
              <a:rPr lang="en-US" sz="4000" dirty="0">
                <a:solidFill>
                  <a:srgbClr val="FBE5D6"/>
                </a:solidFill>
              </a:rPr>
              <a:t> (Mark 16:15-16)</a:t>
            </a:r>
          </a:p>
          <a:p>
            <a:r>
              <a:rPr lang="en-US" sz="4400" b="1" dirty="0">
                <a:solidFill>
                  <a:srgbClr val="FFFF00"/>
                </a:solidFill>
              </a:rPr>
              <a:t>When she heard the conditions for salvation, she attended (heeded) unto them.</a:t>
            </a:r>
          </a:p>
        </p:txBody>
      </p:sp>
    </p:spTree>
    <p:extLst>
      <p:ext uri="{BB962C8B-B14F-4D97-AF65-F5344CB8AC3E}">
        <p14:creationId xmlns:p14="http://schemas.microsoft.com/office/powerpoint/2010/main" val="3867969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F22B0-1F3C-420F-B5B9-6A273EE58C45}"/>
              </a:ext>
            </a:extLst>
          </p:cNvPr>
          <p:cNvSpPr>
            <a:spLocks noGrp="1"/>
          </p:cNvSpPr>
          <p:nvPr>
            <p:ph type="ctrTitle"/>
          </p:nvPr>
        </p:nvSpPr>
        <p:spPr>
          <a:xfrm>
            <a:off x="261257" y="185057"/>
            <a:ext cx="11669486" cy="1190172"/>
          </a:xfrm>
        </p:spPr>
        <p:txBody>
          <a:bodyPr>
            <a:normAutofit/>
          </a:bodyPr>
          <a:lstStyle/>
          <a:p>
            <a:r>
              <a:rPr lang="en-US" sz="6600" dirty="0">
                <a:solidFill>
                  <a:schemeClr val="accent2">
                    <a:lumMod val="20000"/>
                    <a:lumOff val="80000"/>
                  </a:schemeClr>
                </a:solidFill>
                <a:effectLst>
                  <a:outerShdw blurRad="38100" dist="38100" dir="2700000" algn="tl">
                    <a:srgbClr val="000000">
                      <a:alpha val="43137"/>
                    </a:srgbClr>
                  </a:outerShdw>
                </a:effectLst>
                <a:latin typeface="Footlight MT Light" panose="0204060206030A020304" pitchFamily="18" charset="0"/>
              </a:rPr>
              <a:t>A case of infant baptism?</a:t>
            </a:r>
          </a:p>
        </p:txBody>
      </p:sp>
      <p:sp>
        <p:nvSpPr>
          <p:cNvPr id="3" name="Subtitle 2">
            <a:extLst>
              <a:ext uri="{FF2B5EF4-FFF2-40B4-BE49-F238E27FC236}">
                <a16:creationId xmlns:a16="http://schemas.microsoft.com/office/drawing/2014/main" id="{A61A0F98-46A4-45D2-84EF-3B8A356E0D13}"/>
              </a:ext>
            </a:extLst>
          </p:cNvPr>
          <p:cNvSpPr>
            <a:spLocks noGrp="1"/>
          </p:cNvSpPr>
          <p:nvPr>
            <p:ph type="subTitle" idx="1"/>
          </p:nvPr>
        </p:nvSpPr>
        <p:spPr>
          <a:xfrm>
            <a:off x="420914" y="1524000"/>
            <a:ext cx="11379200" cy="5334000"/>
          </a:xfrm>
        </p:spPr>
        <p:txBody>
          <a:bodyPr>
            <a:normAutofit/>
          </a:bodyPr>
          <a:lstStyle/>
          <a:p>
            <a:pPr marL="406400" indent="-406400" algn="l">
              <a:buFont typeface="Arial" panose="020B0604020202020204" pitchFamily="34" charset="0"/>
              <a:buChar char="•"/>
            </a:pPr>
            <a:r>
              <a:rPr lang="en-US" sz="4400" dirty="0">
                <a:solidFill>
                  <a:srgbClr val="FBE5D6"/>
                </a:solidFill>
              </a:rPr>
              <a:t>Too many assumptions!  (And this is the best argument that advocates have!) </a:t>
            </a:r>
          </a:p>
          <a:p>
            <a:pPr marL="406400" indent="-406400" algn="l">
              <a:buFont typeface="Arial" panose="020B0604020202020204" pitchFamily="34" charset="0"/>
              <a:buChar char="•"/>
            </a:pPr>
            <a:r>
              <a:rPr lang="en-US" sz="4400" dirty="0">
                <a:solidFill>
                  <a:srgbClr val="FBE5D6"/>
                </a:solidFill>
              </a:rPr>
              <a:t>This argument disregards that baptism is the outgrowth of faith! </a:t>
            </a:r>
            <a:r>
              <a:rPr lang="en-US" sz="4000" dirty="0">
                <a:solidFill>
                  <a:srgbClr val="FBE5D6"/>
                </a:solidFill>
              </a:rPr>
              <a:t>(Acts 2:41)</a:t>
            </a:r>
          </a:p>
          <a:p>
            <a:endParaRPr lang="en-US" sz="4400" b="1" dirty="0">
              <a:solidFill>
                <a:srgbClr val="FFFF00"/>
              </a:solidFill>
            </a:endParaRPr>
          </a:p>
          <a:p>
            <a:r>
              <a:rPr lang="en-US" sz="4400" b="1" dirty="0">
                <a:solidFill>
                  <a:srgbClr val="FFFF00"/>
                </a:solidFill>
              </a:rPr>
              <a:t>Infant baptism is not authorized in the New Testament.  It is a man-made practice.</a:t>
            </a:r>
          </a:p>
        </p:txBody>
      </p:sp>
    </p:spTree>
    <p:extLst>
      <p:ext uri="{BB962C8B-B14F-4D97-AF65-F5344CB8AC3E}">
        <p14:creationId xmlns:p14="http://schemas.microsoft.com/office/powerpoint/2010/main" val="360159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F22B0-1F3C-420F-B5B9-6A273EE58C45}"/>
              </a:ext>
            </a:extLst>
          </p:cNvPr>
          <p:cNvSpPr>
            <a:spLocks noGrp="1"/>
          </p:cNvSpPr>
          <p:nvPr>
            <p:ph type="ctrTitle"/>
          </p:nvPr>
        </p:nvSpPr>
        <p:spPr>
          <a:xfrm>
            <a:off x="595086" y="54791"/>
            <a:ext cx="11190514" cy="1371600"/>
          </a:xfrm>
        </p:spPr>
        <p:txBody>
          <a:bodyPr/>
          <a:lstStyle/>
          <a:p>
            <a:pPr algn="l"/>
            <a:r>
              <a:rPr lang="en-US" sz="7200" dirty="0">
                <a:solidFill>
                  <a:schemeClr val="accent2">
                    <a:lumMod val="20000"/>
                    <a:lumOff val="80000"/>
                  </a:schemeClr>
                </a:solidFill>
                <a:effectLst>
                  <a:outerShdw blurRad="38100" dist="38100" dir="2700000" algn="tl">
                    <a:srgbClr val="000000">
                      <a:alpha val="43137"/>
                    </a:srgbClr>
                  </a:outerShdw>
                </a:effectLst>
                <a:latin typeface="Footlight MT Light" panose="0204060206030A020304" pitchFamily="18" charset="0"/>
              </a:rPr>
              <a:t>Conclusion</a:t>
            </a:r>
            <a:endParaRPr lang="en-US" sz="12000" dirty="0">
              <a:solidFill>
                <a:schemeClr val="accent2">
                  <a:lumMod val="20000"/>
                  <a:lumOff val="80000"/>
                </a:schemeClr>
              </a:solidFill>
              <a:effectLst>
                <a:outerShdw blurRad="38100" dist="38100" dir="2700000" algn="tl">
                  <a:srgbClr val="000000">
                    <a:alpha val="43137"/>
                  </a:srgbClr>
                </a:outerShdw>
              </a:effectLst>
              <a:latin typeface="Footlight MT Light" panose="0204060206030A020304" pitchFamily="18" charset="0"/>
            </a:endParaRPr>
          </a:p>
        </p:txBody>
      </p:sp>
      <p:sp>
        <p:nvSpPr>
          <p:cNvPr id="3" name="Subtitle 2">
            <a:extLst>
              <a:ext uri="{FF2B5EF4-FFF2-40B4-BE49-F238E27FC236}">
                <a16:creationId xmlns:a16="http://schemas.microsoft.com/office/drawing/2014/main" id="{A61A0F98-46A4-45D2-84EF-3B8A356E0D13}"/>
              </a:ext>
            </a:extLst>
          </p:cNvPr>
          <p:cNvSpPr>
            <a:spLocks noGrp="1"/>
          </p:cNvSpPr>
          <p:nvPr>
            <p:ph type="subTitle" idx="1"/>
          </p:nvPr>
        </p:nvSpPr>
        <p:spPr>
          <a:xfrm>
            <a:off x="1524000" y="1737360"/>
            <a:ext cx="9144000" cy="4159070"/>
          </a:xfrm>
        </p:spPr>
        <p:txBody>
          <a:bodyPr>
            <a:normAutofit/>
          </a:bodyPr>
          <a:lstStyle/>
          <a:p>
            <a:r>
              <a:rPr lang="en-US" sz="4800" dirty="0">
                <a:solidFill>
                  <a:schemeClr val="accent2">
                    <a:lumMod val="20000"/>
                    <a:lumOff val="80000"/>
                  </a:schemeClr>
                </a:solidFill>
                <a:effectLst>
                  <a:outerShdw blurRad="38100" dist="38100" dir="2700000" algn="tl">
                    <a:srgbClr val="000000">
                      <a:alpha val="43137"/>
                    </a:srgbClr>
                  </a:outerShdw>
                </a:effectLst>
              </a:rPr>
              <a:t>We are inspired by Lydia to attend to the things which God would have us to do!</a:t>
            </a:r>
          </a:p>
          <a:p>
            <a:endParaRPr lang="en-US" sz="1800" dirty="0">
              <a:solidFill>
                <a:schemeClr val="accent2">
                  <a:lumMod val="20000"/>
                  <a:lumOff val="80000"/>
                </a:schemeClr>
              </a:solidFill>
              <a:effectLst>
                <a:outerShdw blurRad="38100" dist="38100" dir="2700000" algn="tl">
                  <a:srgbClr val="000000">
                    <a:alpha val="43137"/>
                  </a:srgbClr>
                </a:outerShdw>
              </a:effectLst>
            </a:endParaRPr>
          </a:p>
          <a:p>
            <a:r>
              <a:rPr lang="en-US" sz="4800" b="1" dirty="0">
                <a:solidFill>
                  <a:srgbClr val="FFFF00"/>
                </a:solidFill>
                <a:effectLst>
                  <a:outerShdw blurRad="38100" dist="38100" dir="2700000" algn="tl">
                    <a:srgbClr val="000000">
                      <a:alpha val="43137"/>
                    </a:srgbClr>
                  </a:outerShdw>
                </a:effectLst>
              </a:rPr>
              <a:t>Lydia accepted and obeyed the gospel, will you?</a:t>
            </a:r>
          </a:p>
        </p:txBody>
      </p:sp>
    </p:spTree>
    <p:extLst>
      <p:ext uri="{BB962C8B-B14F-4D97-AF65-F5344CB8AC3E}">
        <p14:creationId xmlns:p14="http://schemas.microsoft.com/office/powerpoint/2010/main" val="1968252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TotalTime>
  <Words>2238</Words>
  <Application>Microsoft Office PowerPoint</Application>
  <PresentationFormat>Widescreen</PresentationFormat>
  <Paragraphs>100</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 Light</vt:lpstr>
      <vt:lpstr>Calibri</vt:lpstr>
      <vt:lpstr>Footlight MT Light</vt:lpstr>
      <vt:lpstr>Office Theme</vt:lpstr>
      <vt:lpstr>The Conversion of Lydia</vt:lpstr>
      <vt:lpstr>Her wonderful character</vt:lpstr>
      <vt:lpstr>“whose heart the Lord opened”</vt:lpstr>
      <vt:lpstr>Mike Willis quote, 2/87 GOT</vt:lpstr>
      <vt:lpstr>Lydia’s obedience to the gospel</vt:lpstr>
      <vt:lpstr>A case of infant baptism?</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Conversion of Lydia</dc:title>
  <dc:creator>Stan Cox</dc:creator>
  <cp:lastModifiedBy>Stan Cox</cp:lastModifiedBy>
  <cp:revision>12</cp:revision>
  <cp:lastPrinted>2018-04-15T19:01:32Z</cp:lastPrinted>
  <dcterms:created xsi:type="dcterms:W3CDTF">2018-04-13T20:53:33Z</dcterms:created>
  <dcterms:modified xsi:type="dcterms:W3CDTF">2018-04-27T18:04:00Z</dcterms:modified>
</cp:coreProperties>
</file>